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694" r:id="rId6"/>
  </p:sldMasterIdLst>
  <p:notesMasterIdLst>
    <p:notesMasterId r:id="rId20"/>
  </p:notesMasterIdLst>
  <p:sldIdLst>
    <p:sldId id="410" r:id="rId7"/>
    <p:sldId id="424" r:id="rId8"/>
    <p:sldId id="425" r:id="rId9"/>
    <p:sldId id="426" r:id="rId10"/>
    <p:sldId id="435" r:id="rId11"/>
    <p:sldId id="256" r:id="rId12"/>
    <p:sldId id="436" r:id="rId13"/>
    <p:sldId id="437" r:id="rId14"/>
    <p:sldId id="438" r:id="rId15"/>
    <p:sldId id="336" r:id="rId16"/>
    <p:sldId id="337" r:id="rId17"/>
    <p:sldId id="338" r:id="rId18"/>
    <p:sldId id="33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CDB65-19DE-9F50-9802-6C173E86DB80}" v="6" dt="2024-11-21T16:17:52.742"/>
    <p1510:client id="{D4D5AE1E-D53C-4877-9A90-F2382D5B282F}" v="28" dt="2024-11-21T12:59:48.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667" y="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C7CF1-C1D1-44FA-BD0A-DB2ED5C010EE}"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3267A-824B-4F0A-9947-430FDF15B3C4}" type="slidenum">
              <a:rPr lang="en-US" smtClean="0"/>
              <a:t>‹#›</a:t>
            </a:fld>
            <a:endParaRPr lang="en-US"/>
          </a:p>
        </p:txBody>
      </p:sp>
    </p:spTree>
    <p:extLst>
      <p:ext uri="{BB962C8B-B14F-4D97-AF65-F5344CB8AC3E}">
        <p14:creationId xmlns:p14="http://schemas.microsoft.com/office/powerpoint/2010/main" val="1157530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EE184C48-6431-45C8-AB78-D1A001EF1633}" type="slidenum">
              <a:rPr lang="en-US" sz="1200" smtClean="0">
                <a:solidFill>
                  <a:srgbClr val="000000"/>
                </a:solidFill>
              </a:rPr>
              <a:pPr/>
              <a:t>10</a:t>
            </a:fld>
            <a:endParaRPr lang="en-US" sz="1200">
              <a:solidFill>
                <a:srgbClr val="000000"/>
              </a:solidFill>
            </a:endParaRPr>
          </a:p>
        </p:txBody>
      </p:sp>
    </p:spTree>
    <p:extLst>
      <p:ext uri="{BB962C8B-B14F-4D97-AF65-F5344CB8AC3E}">
        <p14:creationId xmlns:p14="http://schemas.microsoft.com/office/powerpoint/2010/main" val="256903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13C145D-550B-4403-B3F5-BC865F9CBF45}" type="slidenum">
              <a:rPr kumimoji="0" lang="en-US" sz="1200" b="0" i="0" u="none" strike="noStrike" kern="0" cap="none" spc="0" normalizeH="0" baseline="0" noProof="0" smtClean="0">
                <a:ln>
                  <a:noFill/>
                </a:ln>
                <a:solidFill>
                  <a:srgbClr val="000000"/>
                </a:solidFill>
                <a:effectLst/>
                <a:uLnTx/>
                <a:uFillTx/>
                <a:latin typeface="Arial" panose="020B060402020202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Char char="•"/>
            </a:pPr>
            <a:r>
              <a:rPr lang="en-US">
                <a:latin typeface="Arial" panose="020B0604020202020204" pitchFamily="34" charset="0"/>
              </a:rPr>
              <a:t>The mass vaccination campaigns allowed health authorities to achieve “herd immunity”.  </a:t>
            </a:r>
          </a:p>
          <a:p>
            <a:pPr>
              <a:spcBef>
                <a:spcPct val="0"/>
              </a:spcBef>
              <a:buFontTx/>
              <a:buChar char="•"/>
            </a:pPr>
            <a:r>
              <a:rPr lang="en-US">
                <a:latin typeface="Arial" panose="020B0604020202020204" pitchFamily="34" charset="0"/>
              </a:rPr>
              <a:t>The theory behind the development of “herd immunity” is:  in diseases that can be passed from person to person, it is more difficult to pass that disease easily when there are those who are immune to it. The more immune individuals there are, the less likely it is that a susceptible person will come into contact with someone who has the disease</a:t>
            </a:r>
          </a:p>
          <a:p>
            <a:pPr>
              <a:spcBef>
                <a:spcPct val="0"/>
              </a:spcBef>
              <a:buFontTx/>
              <a:buChar char="•"/>
            </a:pPr>
            <a:r>
              <a:rPr lang="en-US">
                <a:latin typeface="Arial" panose="020B0604020202020204" pitchFamily="34" charset="0"/>
              </a:rPr>
              <a:t>For example, if “Person A” had smallpox and exposed “Person B” who was immune because of vaccination,  “Person B” would not get ill and could not pass on the disease to “Person C.” when he comes into contact with him. So even if “Person C” is not vaccinated, he gets indirectly protection from the disease.  </a:t>
            </a:r>
          </a:p>
        </p:txBody>
      </p:sp>
    </p:spTree>
    <p:extLst>
      <p:ext uri="{BB962C8B-B14F-4D97-AF65-F5344CB8AC3E}">
        <p14:creationId xmlns:p14="http://schemas.microsoft.com/office/powerpoint/2010/main" val="206965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205B119-CE73-4337-9B4A-5EB30608F4D3}" type="slidenum">
              <a:rPr kumimoji="0" lang="en-US" sz="1200" b="0" i="0" u="none" strike="noStrike" kern="0" cap="none" spc="0" normalizeH="0" baseline="0" noProof="0" smtClean="0">
                <a:ln>
                  <a:noFill/>
                </a:ln>
                <a:solidFill>
                  <a:srgbClr val="000000"/>
                </a:solidFill>
                <a:effectLst/>
                <a:uLnTx/>
                <a:uFillTx/>
                <a:latin typeface="Arial" panose="020B0604020202020204" pitchFamily="34" charset="0"/>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13</a:t>
            </a:fld>
            <a:endPar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atin typeface="Arial" panose="020B0604020202020204" pitchFamily="34" charset="0"/>
              </a:rPr>
              <a:t>This slide shows the estimated herd-immunity thresholds needed to stop transmission for several communicable diseases. </a:t>
            </a:r>
          </a:p>
          <a:p>
            <a:pPr eaLnBrk="1" hangingPunct="1">
              <a:spcBef>
                <a:spcPct val="0"/>
              </a:spcBef>
              <a:buFontTx/>
              <a:buChar char="•"/>
            </a:pPr>
            <a:r>
              <a:rPr lang="en-US">
                <a:latin typeface="Arial" panose="020B0604020202020204" pitchFamily="34" charset="0"/>
              </a:rPr>
              <a:t>The R</a:t>
            </a:r>
            <a:r>
              <a:rPr lang="en-US" baseline="-25000">
                <a:latin typeface="Arial" panose="020B0604020202020204" pitchFamily="34" charset="0"/>
              </a:rPr>
              <a:t>o  </a:t>
            </a:r>
            <a:r>
              <a:rPr lang="en-US">
                <a:latin typeface="Arial" panose="020B0604020202020204" pitchFamily="34" charset="0"/>
              </a:rPr>
              <a:t>, or the number of usual secondary transmissions from a single case of the disease, for several vaccine preventable diseases</a:t>
            </a:r>
          </a:p>
          <a:p>
            <a:pPr eaLnBrk="1" hangingPunct="1">
              <a:spcBef>
                <a:spcPct val="0"/>
              </a:spcBef>
              <a:buFontTx/>
              <a:buChar char="•"/>
            </a:pPr>
            <a:r>
              <a:rPr lang="en-US">
                <a:latin typeface="Arial" panose="020B0604020202020204" pitchFamily="34" charset="0"/>
              </a:rPr>
              <a:t>Notice that smallpox is actually less “transmissible” than measles and pertussis</a:t>
            </a:r>
          </a:p>
          <a:p>
            <a:pPr eaLnBrk="1" hangingPunct="1">
              <a:spcBef>
                <a:spcPct val="0"/>
              </a:spcBef>
              <a:buFontTx/>
              <a:buChar char="•"/>
            </a:pPr>
            <a:r>
              <a:rPr lang="en-US">
                <a:latin typeface="Arial" panose="020B0604020202020204" pitchFamily="34" charset="0"/>
              </a:rPr>
              <a:t>What this slide doesn’t show is the fact that even if desired herd immunity levels can be reached, outbreaks of the disease can and still do occur, though not to the extent they occurred before larger-scale immunity was achieved</a:t>
            </a:r>
          </a:p>
          <a:p>
            <a:pPr eaLnBrk="1" hangingPunct="1">
              <a:spcBef>
                <a:spcPct val="0"/>
              </a:spcBef>
              <a:buFontTx/>
              <a:buChar char="•"/>
            </a:pPr>
            <a:r>
              <a:rPr lang="en-US">
                <a:latin typeface="Arial" panose="020B0604020202020204" pitchFamily="34" charset="0"/>
              </a:rPr>
              <a:t>Because outbreaks of disease can still occur even when a high level of herd immunity is achieved, other measures were ultimately also needed to accomplish the eradication of smallpox</a:t>
            </a:r>
          </a:p>
        </p:txBody>
      </p:sp>
    </p:spTree>
    <p:extLst>
      <p:ext uri="{BB962C8B-B14F-4D97-AF65-F5344CB8AC3E}">
        <p14:creationId xmlns:p14="http://schemas.microsoft.com/office/powerpoint/2010/main" val="392184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8402-002E-46E9-A023-25A472166C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42FF93-42FD-489B-A78B-8AC3F68E2D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520B19-8E96-4122-8F3F-DA038C1F4F27}"/>
              </a:ext>
            </a:extLst>
          </p:cNvPr>
          <p:cNvSpPr>
            <a:spLocks noGrp="1"/>
          </p:cNvSpPr>
          <p:nvPr>
            <p:ph type="dt" sz="half" idx="10"/>
          </p:nvPr>
        </p:nvSpPr>
        <p:spPr/>
        <p:txBody>
          <a:bodyPr/>
          <a:lstStyle/>
          <a:p>
            <a:fld id="{DE75EB14-208D-4BBE-8760-1E9A45CA8101}" type="datetimeFigureOut">
              <a:rPr lang="en-US" smtClean="0"/>
              <a:t>3/20/2025</a:t>
            </a:fld>
            <a:endParaRPr lang="en-US"/>
          </a:p>
        </p:txBody>
      </p:sp>
      <p:sp>
        <p:nvSpPr>
          <p:cNvPr id="5" name="Footer Placeholder 4">
            <a:extLst>
              <a:ext uri="{FF2B5EF4-FFF2-40B4-BE49-F238E27FC236}">
                <a16:creationId xmlns:a16="http://schemas.microsoft.com/office/drawing/2014/main" id="{3BCA5D21-E657-45FF-A53D-54B15EF42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42D64-12BB-4703-A1DF-126FAEA64058}"/>
              </a:ext>
            </a:extLst>
          </p:cNvPr>
          <p:cNvSpPr>
            <a:spLocks noGrp="1"/>
          </p:cNvSpPr>
          <p:nvPr>
            <p:ph type="sldNum" sz="quarter" idx="12"/>
          </p:nvPr>
        </p:nvSpPr>
        <p:spPr/>
        <p:txBody>
          <a:bodyPr/>
          <a:lstStyle/>
          <a:p>
            <a:fld id="{43B39F34-5BC7-4558-AFC1-9543AB0114E3}" type="slidenum">
              <a:rPr lang="en-US" smtClean="0"/>
              <a:t>‹#›</a:t>
            </a:fld>
            <a:endParaRPr lang="en-US"/>
          </a:p>
        </p:txBody>
      </p:sp>
    </p:spTree>
    <p:extLst>
      <p:ext uri="{BB962C8B-B14F-4D97-AF65-F5344CB8AC3E}">
        <p14:creationId xmlns:p14="http://schemas.microsoft.com/office/powerpoint/2010/main" val="108758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F77D-32DC-42E3-9B66-9CD543C24C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22227B-D77C-4653-91CB-D818144205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F24041-01F2-4FBB-8338-AACD5229EE7A}"/>
              </a:ext>
            </a:extLst>
          </p:cNvPr>
          <p:cNvSpPr>
            <a:spLocks noGrp="1"/>
          </p:cNvSpPr>
          <p:nvPr>
            <p:ph type="dt" sz="half" idx="10"/>
          </p:nvPr>
        </p:nvSpPr>
        <p:spPr/>
        <p:txBody>
          <a:bodyPr/>
          <a:lstStyle/>
          <a:p>
            <a:fld id="{DE75EB14-208D-4BBE-8760-1E9A45CA8101}" type="datetimeFigureOut">
              <a:rPr lang="en-US" smtClean="0"/>
              <a:t>3/20/2025</a:t>
            </a:fld>
            <a:endParaRPr lang="en-US"/>
          </a:p>
        </p:txBody>
      </p:sp>
      <p:sp>
        <p:nvSpPr>
          <p:cNvPr id="5" name="Footer Placeholder 4">
            <a:extLst>
              <a:ext uri="{FF2B5EF4-FFF2-40B4-BE49-F238E27FC236}">
                <a16:creationId xmlns:a16="http://schemas.microsoft.com/office/drawing/2014/main" id="{A07DF494-C369-4CDD-9CC3-06E0FC51D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01ED2-753B-4610-8C97-BD07657F13B6}"/>
              </a:ext>
            </a:extLst>
          </p:cNvPr>
          <p:cNvSpPr>
            <a:spLocks noGrp="1"/>
          </p:cNvSpPr>
          <p:nvPr>
            <p:ph type="sldNum" sz="quarter" idx="12"/>
          </p:nvPr>
        </p:nvSpPr>
        <p:spPr/>
        <p:txBody>
          <a:bodyPr/>
          <a:lstStyle/>
          <a:p>
            <a:fld id="{43B39F34-5BC7-4558-AFC1-9543AB0114E3}" type="slidenum">
              <a:rPr lang="en-US" smtClean="0"/>
              <a:t>‹#›</a:t>
            </a:fld>
            <a:endParaRPr lang="en-US"/>
          </a:p>
        </p:txBody>
      </p:sp>
    </p:spTree>
    <p:extLst>
      <p:ext uri="{BB962C8B-B14F-4D97-AF65-F5344CB8AC3E}">
        <p14:creationId xmlns:p14="http://schemas.microsoft.com/office/powerpoint/2010/main" val="104103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1BB0C-0EAA-4E08-B6FA-934137CB05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8BF7B0-BC8A-4E4E-B44D-1D6DD66CB8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9FD32-590F-4074-8FC3-6E250DD683F0}"/>
              </a:ext>
            </a:extLst>
          </p:cNvPr>
          <p:cNvSpPr>
            <a:spLocks noGrp="1"/>
          </p:cNvSpPr>
          <p:nvPr>
            <p:ph type="dt" sz="half" idx="10"/>
          </p:nvPr>
        </p:nvSpPr>
        <p:spPr/>
        <p:txBody>
          <a:bodyPr/>
          <a:lstStyle/>
          <a:p>
            <a:fld id="{DE75EB14-208D-4BBE-8760-1E9A45CA8101}" type="datetimeFigureOut">
              <a:rPr lang="en-US" smtClean="0"/>
              <a:t>3/20/2025</a:t>
            </a:fld>
            <a:endParaRPr lang="en-US"/>
          </a:p>
        </p:txBody>
      </p:sp>
      <p:sp>
        <p:nvSpPr>
          <p:cNvPr id="5" name="Footer Placeholder 4">
            <a:extLst>
              <a:ext uri="{FF2B5EF4-FFF2-40B4-BE49-F238E27FC236}">
                <a16:creationId xmlns:a16="http://schemas.microsoft.com/office/drawing/2014/main" id="{65B37D56-B3E3-452C-AD26-C27737237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D3CF2-AD27-487E-9E99-0A5C53AE0C2C}"/>
              </a:ext>
            </a:extLst>
          </p:cNvPr>
          <p:cNvSpPr>
            <a:spLocks noGrp="1"/>
          </p:cNvSpPr>
          <p:nvPr>
            <p:ph type="sldNum" sz="quarter" idx="12"/>
          </p:nvPr>
        </p:nvSpPr>
        <p:spPr/>
        <p:txBody>
          <a:bodyPr/>
          <a:lstStyle/>
          <a:p>
            <a:fld id="{43B39F34-5BC7-4558-AFC1-9543AB0114E3}" type="slidenum">
              <a:rPr lang="en-US" smtClean="0"/>
              <a:t>‹#›</a:t>
            </a:fld>
            <a:endParaRPr lang="en-US"/>
          </a:p>
        </p:txBody>
      </p:sp>
    </p:spTree>
    <p:extLst>
      <p:ext uri="{BB962C8B-B14F-4D97-AF65-F5344CB8AC3E}">
        <p14:creationId xmlns:p14="http://schemas.microsoft.com/office/powerpoint/2010/main" val="1066143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0" y="0"/>
            <a:ext cx="12192000" cy="6858000"/>
          </a:xfrm>
          <a:prstGeom prst="rect">
            <a:avLst/>
          </a:prstGeom>
        </p:spPr>
      </p:pic>
      <p:sp>
        <p:nvSpPr>
          <p:cNvPr id="3075" name="Rectangle 3"/>
          <p:cNvSpPr>
            <a:spLocks noGrp="1" noChangeArrowheads="1"/>
          </p:cNvSpPr>
          <p:nvPr>
            <p:ph type="ctrTitle"/>
          </p:nvPr>
        </p:nvSpPr>
        <p:spPr>
          <a:xfrm>
            <a:off x="914400" y="1066800"/>
            <a:ext cx="10363200" cy="1295400"/>
          </a:xfrm>
        </p:spPr>
        <p:txBody>
          <a:bodyPr/>
          <a:lstStyle>
            <a:lvl1pPr algn="ctr">
              <a:defRPr>
                <a:solidFill>
                  <a:schemeClr val="bg1"/>
                </a:solidFill>
              </a:defRPr>
            </a:lvl1pPr>
          </a:lstStyle>
          <a:p>
            <a:r>
              <a:rPr lang="en-US"/>
              <a:t>Click to edit Master title style</a:t>
            </a:r>
            <a:endParaRPr lang="en-US" dirty="0"/>
          </a:p>
        </p:txBody>
      </p:sp>
      <p:sp>
        <p:nvSpPr>
          <p:cNvPr id="3076" name="Rectangle 4"/>
          <p:cNvSpPr>
            <a:spLocks noGrp="1" noChangeArrowheads="1"/>
          </p:cNvSpPr>
          <p:nvPr>
            <p:ph type="subTitle" idx="1"/>
          </p:nvPr>
        </p:nvSpPr>
        <p:spPr>
          <a:xfrm>
            <a:off x="1828800" y="2590800"/>
            <a:ext cx="8534400" cy="8382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1187322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0" y="0"/>
            <a:ext cx="12192000" cy="6858000"/>
          </a:xfrm>
          <a:prstGeom prst="rect">
            <a:avLst/>
          </a:prstGeom>
        </p:spPr>
      </p:pic>
      <p:sp>
        <p:nvSpPr>
          <p:cNvPr id="3075" name="Rectangle 3"/>
          <p:cNvSpPr>
            <a:spLocks noGrp="1" noChangeArrowheads="1"/>
          </p:cNvSpPr>
          <p:nvPr>
            <p:ph type="ctrTitle"/>
          </p:nvPr>
        </p:nvSpPr>
        <p:spPr>
          <a:xfrm>
            <a:off x="1930400" y="838200"/>
            <a:ext cx="9448800" cy="1524000"/>
          </a:xfrm>
        </p:spPr>
        <p:txBody>
          <a:bodyPr/>
          <a:lstStyle>
            <a:lvl1pPr algn="l">
              <a:defRPr b="1">
                <a:solidFill>
                  <a:srgbClr val="1D487C"/>
                </a:solidFill>
              </a:defRPr>
            </a:lvl1pPr>
          </a:lstStyle>
          <a:p>
            <a:r>
              <a:rPr lang="en-US"/>
              <a:t>Click to edit Master title style</a:t>
            </a:r>
            <a:endParaRPr lang="en-US" dirty="0"/>
          </a:p>
        </p:txBody>
      </p:sp>
      <p:sp>
        <p:nvSpPr>
          <p:cNvPr id="3076" name="Rectangle 4"/>
          <p:cNvSpPr>
            <a:spLocks noGrp="1" noChangeArrowheads="1"/>
          </p:cNvSpPr>
          <p:nvPr>
            <p:ph type="subTitle" idx="1"/>
          </p:nvPr>
        </p:nvSpPr>
        <p:spPr>
          <a:xfrm>
            <a:off x="1930400" y="2667000"/>
            <a:ext cx="7781365" cy="762000"/>
          </a:xfrm>
        </p:spPr>
        <p:txBody>
          <a:bodyPr/>
          <a:lstStyle>
            <a:lvl1pPr marL="0" indent="0" algn="l">
              <a:buFontTx/>
              <a:buNone/>
              <a:defRPr>
                <a:solidFill>
                  <a:srgbClr val="1D487C"/>
                </a:solidFill>
              </a:defRPr>
            </a:lvl1pPr>
          </a:lstStyle>
          <a:p>
            <a:r>
              <a:rPr lang="en-US"/>
              <a:t>Click to edit Master subtitle style</a:t>
            </a:r>
            <a:endParaRPr lang="en-US" dirty="0"/>
          </a:p>
        </p:txBody>
      </p:sp>
    </p:spTree>
    <p:extLst>
      <p:ext uri="{BB962C8B-B14F-4D97-AF65-F5344CB8AC3E}">
        <p14:creationId xmlns:p14="http://schemas.microsoft.com/office/powerpoint/2010/main" val="430155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BA51C41-26AE-6643-8178-70E7984012E8}" type="slidenum">
              <a:rPr lang="en-US"/>
              <a:pPr>
                <a:defRPr/>
              </a:pPr>
              <a:t>‹#›</a:t>
            </a:fld>
            <a:endParaRPr lang="en-US" sz="1400">
              <a:latin typeface="Times" charset="0"/>
            </a:endParaRPr>
          </a:p>
        </p:txBody>
      </p:sp>
    </p:spTree>
    <p:extLst>
      <p:ext uri="{BB962C8B-B14F-4D97-AF65-F5344CB8AC3E}">
        <p14:creationId xmlns:p14="http://schemas.microsoft.com/office/powerpoint/2010/main" val="125506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a:defRPr/>
            </a:lvl1pPr>
          </a:lstStyle>
          <a:p>
            <a:pPr>
              <a:defRPr/>
            </a:pPr>
            <a:fld id="{0E69EAAC-CF13-EF43-B5C8-587C0BA1B27E}" type="slidenum">
              <a:rPr lang="en-US"/>
              <a:pPr>
                <a:defRPr/>
              </a:pPr>
              <a:t>‹#›</a:t>
            </a:fld>
            <a:endParaRPr lang="en-US" sz="1400">
              <a:latin typeface="Times" charset="0"/>
            </a:endParaRPr>
          </a:p>
        </p:txBody>
      </p:sp>
    </p:spTree>
    <p:extLst>
      <p:ext uri="{BB962C8B-B14F-4D97-AF65-F5344CB8AC3E}">
        <p14:creationId xmlns:p14="http://schemas.microsoft.com/office/powerpoint/2010/main" val="171970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nchor="b">
            <a:normAutofit/>
          </a:bodyPr>
          <a:lstStyle>
            <a:lvl1pPr>
              <a:defRPr sz="3200" b="1">
                <a:solidFill>
                  <a:srgbClr val="00788A"/>
                </a:solidFill>
                <a:latin typeface="+mn-lt"/>
              </a:defRPr>
            </a:lvl1pPr>
          </a:lstStyle>
          <a:p>
            <a:r>
              <a:rPr lang="en-US"/>
              <a:t>Click to edit Master title style</a:t>
            </a:r>
          </a:p>
        </p:txBody>
      </p:sp>
      <p:sp>
        <p:nvSpPr>
          <p:cNvPr id="3" name="Content Placeholder 2"/>
          <p:cNvSpPr>
            <a:spLocks noGrp="1"/>
          </p:cNvSpPr>
          <p:nvPr>
            <p:ph sz="half" idx="1"/>
          </p:nvPr>
        </p:nvSpPr>
        <p:spPr>
          <a:xfrm>
            <a:off x="609600" y="1357795"/>
            <a:ext cx="10972800" cy="4291197"/>
          </a:xfrm>
        </p:spPr>
        <p:txBody>
          <a:bodyPr/>
          <a:lstStyle>
            <a:lvl1pPr marL="0" indent="0">
              <a:buFont typeface="Wingdings" panose="05000000000000000000" pitchFamily="2" charset="2"/>
              <a:buNone/>
              <a:defRPr b="0">
                <a:solidFill>
                  <a:schemeClr val="tx1"/>
                </a:solidFill>
              </a:defRPr>
            </a:lvl1pPr>
            <a:lvl2pPr marL="685783" indent="-228594">
              <a:buClr>
                <a:srgbClr val="00788A"/>
              </a:buClr>
              <a:buFont typeface="Calibri" panose="020F0502020204030204" pitchFamily="34" charset="0"/>
              <a:buChar char="‒"/>
              <a:defRPr/>
            </a:lvl2pPr>
            <a:lvl3pPr>
              <a:buClr>
                <a:srgbClr val="C0000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28800" y="5803961"/>
            <a:ext cx="8534400" cy="858099"/>
          </a:xfrm>
        </p:spPr>
        <p:txBody>
          <a:bodyPr anchor="t">
            <a:normAutofit/>
          </a:bodyPr>
          <a:lstStyle>
            <a:lvl1pPr marL="0" indent="0" algn="l">
              <a:buFont typeface="Wingdings" panose="05000000000000000000" pitchFamily="2" charset="2"/>
              <a:buNone/>
              <a:defRPr sz="1333" b="0">
                <a:solidFill>
                  <a:schemeClr val="tx1"/>
                </a:solidFill>
              </a:defRPr>
            </a:lvl1pPr>
            <a:lvl2pPr marL="685783" indent="-228594" algn="l">
              <a:buClr>
                <a:srgbClr val="00788A"/>
              </a:buClr>
              <a:buFont typeface="Calibri" panose="020F0502020204030204" pitchFamily="34" charset="0"/>
              <a:buChar char="‒"/>
              <a:defRPr sz="1333"/>
            </a:lvl2pPr>
            <a:lvl3pPr algn="l">
              <a:buClr>
                <a:srgbClr val="C00000"/>
              </a:buClr>
              <a:defRPr sz="1333"/>
            </a:lvl3pPr>
            <a:lvl4pPr algn="l">
              <a:defRPr sz="1333"/>
            </a:lvl4pPr>
            <a:lvl5pPr algn="l">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11660936" y="6336268"/>
            <a:ext cx="434734" cy="338554"/>
          </a:xfrm>
          <a:prstGeom prst="rect">
            <a:avLst/>
          </a:prstGeom>
          <a:noFill/>
        </p:spPr>
        <p:txBody>
          <a:bodyPr wrap="none" rtlCol="0">
            <a:spAutoFit/>
          </a:bodyPr>
          <a:lstStyle/>
          <a:p>
            <a:fld id="{69FE1C53-EC00-467A-90D0-1E634E0048C1}" type="slidenum">
              <a:rPr lang="en-US" sz="1600" smtClean="0"/>
              <a:t>‹#›</a:t>
            </a:fld>
            <a:endParaRPr lang="en-US" sz="1600"/>
          </a:p>
        </p:txBody>
      </p:sp>
    </p:spTree>
    <p:extLst>
      <p:ext uri="{BB962C8B-B14F-4D97-AF65-F5344CB8AC3E}">
        <p14:creationId xmlns:p14="http://schemas.microsoft.com/office/powerpoint/2010/main" val="340702055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363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4267200" y="914400"/>
            <a:ext cx="7315200" cy="914400"/>
          </a:xfrm>
          <a:prstGeom prst="line">
            <a:avLst/>
          </a:prstGeom>
          <a:noFill/>
          <a:ln w="63500">
            <a:solidFill>
              <a:srgbClr val="0088CC"/>
            </a:solidFill>
            <a:prstDash val="solid"/>
          </a:ln>
        </p:spPr>
      </p:sp>
      <p:sp>
        <p:nvSpPr>
          <p:cNvPr id="3" name="Object 2"/>
          <p:cNvSpPr/>
          <p:nvPr/>
        </p:nvSpPr>
        <p:spPr>
          <a:xfrm>
            <a:off x="0" y="0"/>
            <a:ext cx="12192000" cy="6858000"/>
          </a:xfrm>
          <a:prstGeom prst="rect">
            <a:avLst/>
          </a:prstGeom>
          <a:solidFill>
            <a:srgbClr val="FFFFFF"/>
          </a:solidFill>
        </p:spPr>
      </p:sp>
      <p:pic>
        <p:nvPicPr>
          <p:cNvPr id="4" name="Object 3" descr="https://gis.cdc.gov/grasp/fluview/Flu7References/img/FluTitle_logo.png"/>
          <p:cNvPicPr>
            <a:picLocks noChangeAspect="1"/>
          </p:cNvPicPr>
          <p:nvPr/>
        </p:nvPicPr>
        <p:blipFill>
          <a:blip r:embed="rId2"/>
          <a:stretch>
            <a:fillRect/>
          </a:stretch>
        </p:blipFill>
        <p:spPr>
          <a:xfrm>
            <a:off x="60960" y="45720"/>
            <a:ext cx="1877568" cy="758952"/>
          </a:xfrm>
          <a:prstGeom prst="rect">
            <a:avLst/>
          </a:prstGeom>
        </p:spPr>
      </p:pic>
      <p:pic>
        <p:nvPicPr>
          <p:cNvPr id="5" name="Object 4" descr="https://gis.cdc.gov/grasp/fluview/Flu7References/img/cdc_logo.png"/>
          <p:cNvPicPr>
            <a:picLocks noChangeAspect="1"/>
          </p:cNvPicPr>
          <p:nvPr/>
        </p:nvPicPr>
        <p:blipFill>
          <a:blip r:embed="rId3"/>
          <a:stretch>
            <a:fillRect/>
          </a:stretch>
        </p:blipFill>
        <p:spPr>
          <a:xfrm>
            <a:off x="10789920" y="45720"/>
            <a:ext cx="1341120" cy="758952"/>
          </a:xfrm>
          <a:prstGeom prst="rect">
            <a:avLst/>
          </a:prstGeom>
        </p:spPr>
      </p:pic>
      <p:pic>
        <p:nvPicPr>
          <p:cNvPr id="6" name="Object 5" descr="preencoded.png"/>
          <p:cNvPicPr>
            <a:picLocks noChangeAspect="1"/>
          </p:cNvPicPr>
          <p:nvPr/>
        </p:nvPicPr>
        <p:blipFill>
          <a:blip r:embed="rId4"/>
          <a:stretch>
            <a:fillRect/>
          </a:stretch>
        </p:blipFill>
        <p:spPr>
          <a:xfrm>
            <a:off x="609600" y="1828800"/>
            <a:ext cx="11582400" cy="5330952"/>
          </a:xfrm>
          <a:prstGeom prst="rect">
            <a:avLst/>
          </a:prstGeom>
        </p:spPr>
      </p:pic>
      <p:sp>
        <p:nvSpPr>
          <p:cNvPr id="7" name="Object 6"/>
          <p:cNvSpPr/>
          <p:nvPr/>
        </p:nvSpPr>
        <p:spPr>
          <a:xfrm>
            <a:off x="1219200" y="822960"/>
            <a:ext cx="9144000" cy="274320"/>
          </a:xfrm>
          <a:prstGeom prst="rect">
            <a:avLst/>
          </a:prstGeom>
          <a:noFill/>
        </p:spPr>
        <p:txBody>
          <a:bodyPr wrap="square" rtlCol="0" anchor="ctr"/>
          <a:lstStyle/>
          <a:p>
            <a:pPr algn="ctr">
              <a:buNone/>
            </a:pPr>
            <a:r>
              <a:rPr lang="en-US" sz="1400" dirty="0">
                <a:solidFill>
                  <a:srgbClr val="000000"/>
                </a:solidFill>
              </a:rPr>
              <a:t>Pneumonia and Influenza Mortality from</a:t>
            </a:r>
            <a:endParaRPr lang="en-US" sz="1800" dirty="0"/>
          </a:p>
        </p:txBody>
      </p:sp>
      <p:sp>
        <p:nvSpPr>
          <p:cNvPr id="8" name="Object 7"/>
          <p:cNvSpPr/>
          <p:nvPr/>
        </p:nvSpPr>
        <p:spPr>
          <a:xfrm>
            <a:off x="1219200" y="1051560"/>
            <a:ext cx="9144000" cy="274320"/>
          </a:xfrm>
          <a:prstGeom prst="rect">
            <a:avLst/>
          </a:prstGeom>
          <a:noFill/>
        </p:spPr>
        <p:txBody>
          <a:bodyPr wrap="square" rtlCol="0" anchor="ctr"/>
          <a:lstStyle/>
          <a:p>
            <a:pPr algn="ctr">
              <a:buNone/>
            </a:pPr>
            <a:r>
              <a:rPr lang="en-US" sz="1400" dirty="0">
                <a:solidFill>
                  <a:srgbClr val="000000"/>
                </a:solidFill>
              </a:rPr>
              <a:t>the National Center for Health Statistics Mortality Surveillance System</a:t>
            </a:r>
            <a:endParaRPr lang="en-US" sz="1800" dirty="0"/>
          </a:p>
        </p:txBody>
      </p:sp>
      <p:sp>
        <p:nvSpPr>
          <p:cNvPr id="9" name="Object 8"/>
          <p:cNvSpPr/>
          <p:nvPr/>
        </p:nvSpPr>
        <p:spPr>
          <a:xfrm>
            <a:off x="1219200" y="1280160"/>
            <a:ext cx="9144000" cy="274320"/>
          </a:xfrm>
          <a:prstGeom prst="rect">
            <a:avLst/>
          </a:prstGeom>
          <a:noFill/>
        </p:spPr>
        <p:txBody>
          <a:bodyPr wrap="square" rtlCol="0" anchor="ctr"/>
          <a:lstStyle/>
          <a:p>
            <a:pPr algn="ctr">
              <a:buNone/>
            </a:pPr>
            <a:r>
              <a:rPr lang="en-US" sz="1300" dirty="0">
                <a:solidFill>
                  <a:srgbClr val="000000"/>
                </a:solidFill>
              </a:rPr>
              <a:t>National Summary data through the week ending March 8, 2025</a:t>
            </a:r>
            <a:endParaRPr lang="en-US" sz="1800" dirty="0"/>
          </a:p>
        </p:txBody>
      </p:sp>
    </p:spTree>
    <p:extLst>
      <p:ext uri="{BB962C8B-B14F-4D97-AF65-F5344CB8AC3E}">
        <p14:creationId xmlns:p14="http://schemas.microsoft.com/office/powerpoint/2010/main" val="299329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0C0F-61FD-4FEF-A144-35A478EE3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B50FA-A8E4-4473-99F5-A01F37F809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1BFB1-E14D-4639-A02A-5108DD4F6C3E}"/>
              </a:ext>
            </a:extLst>
          </p:cNvPr>
          <p:cNvSpPr>
            <a:spLocks noGrp="1"/>
          </p:cNvSpPr>
          <p:nvPr>
            <p:ph type="dt" sz="half" idx="10"/>
          </p:nvPr>
        </p:nvSpPr>
        <p:spPr/>
        <p:txBody>
          <a:bodyPr/>
          <a:lstStyle/>
          <a:p>
            <a:fld id="{DE75EB14-208D-4BBE-8760-1E9A45CA8101}" type="datetimeFigureOut">
              <a:rPr lang="en-US" smtClean="0"/>
              <a:t>3/20/2025</a:t>
            </a:fld>
            <a:endParaRPr lang="en-US"/>
          </a:p>
        </p:txBody>
      </p:sp>
      <p:sp>
        <p:nvSpPr>
          <p:cNvPr id="5" name="Footer Placeholder 4">
            <a:extLst>
              <a:ext uri="{FF2B5EF4-FFF2-40B4-BE49-F238E27FC236}">
                <a16:creationId xmlns:a16="http://schemas.microsoft.com/office/drawing/2014/main" id="{A202925D-5E8A-456C-B2C2-70B638DDB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363E7-0E7D-4919-A8F6-7556FD6D0EA8}"/>
              </a:ext>
            </a:extLst>
          </p:cNvPr>
          <p:cNvSpPr>
            <a:spLocks noGrp="1"/>
          </p:cNvSpPr>
          <p:nvPr>
            <p:ph type="sldNum" sz="quarter" idx="12"/>
          </p:nvPr>
        </p:nvSpPr>
        <p:spPr/>
        <p:txBody>
          <a:bodyPr/>
          <a:lstStyle/>
          <a:p>
            <a:fld id="{43B39F34-5BC7-4558-AFC1-9543AB0114E3}" type="slidenum">
              <a:rPr lang="en-US" smtClean="0"/>
              <a:t>‹#›</a:t>
            </a:fld>
            <a:endParaRPr lang="en-US"/>
          </a:p>
        </p:txBody>
      </p:sp>
    </p:spTree>
    <p:extLst>
      <p:ext uri="{BB962C8B-B14F-4D97-AF65-F5344CB8AC3E}">
        <p14:creationId xmlns:p14="http://schemas.microsoft.com/office/powerpoint/2010/main" val="55969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87C5-EBA9-4FC8-94E3-DD2238AB0A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84228-51D3-426C-A671-12899F917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737EB0-ACA0-4454-B07D-82B740E7EF95}"/>
              </a:ext>
            </a:extLst>
          </p:cNvPr>
          <p:cNvSpPr>
            <a:spLocks noGrp="1"/>
          </p:cNvSpPr>
          <p:nvPr>
            <p:ph type="dt" sz="half" idx="10"/>
          </p:nvPr>
        </p:nvSpPr>
        <p:spPr/>
        <p:txBody>
          <a:bodyPr/>
          <a:lstStyle/>
          <a:p>
            <a:fld id="{DE75EB14-208D-4BBE-8760-1E9A45CA8101}" type="datetimeFigureOut">
              <a:rPr lang="en-US" smtClean="0"/>
              <a:t>3/20/2025</a:t>
            </a:fld>
            <a:endParaRPr lang="en-US"/>
          </a:p>
        </p:txBody>
      </p:sp>
      <p:sp>
        <p:nvSpPr>
          <p:cNvPr id="5" name="Footer Placeholder 4">
            <a:extLst>
              <a:ext uri="{FF2B5EF4-FFF2-40B4-BE49-F238E27FC236}">
                <a16:creationId xmlns:a16="http://schemas.microsoft.com/office/drawing/2014/main" id="{5953198C-3F8F-4687-B21E-E1285D486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7DF00-E5E8-4DB9-9107-A6AC50A002EB}"/>
              </a:ext>
            </a:extLst>
          </p:cNvPr>
          <p:cNvSpPr>
            <a:spLocks noGrp="1"/>
          </p:cNvSpPr>
          <p:nvPr>
            <p:ph type="sldNum" sz="quarter" idx="12"/>
          </p:nvPr>
        </p:nvSpPr>
        <p:spPr/>
        <p:txBody>
          <a:bodyPr/>
          <a:lstStyle/>
          <a:p>
            <a:fld id="{43B39F34-5BC7-4558-AFC1-9543AB0114E3}" type="slidenum">
              <a:rPr lang="en-US" smtClean="0"/>
              <a:t>‹#›</a:t>
            </a:fld>
            <a:endParaRPr lang="en-US"/>
          </a:p>
        </p:txBody>
      </p:sp>
    </p:spTree>
    <p:extLst>
      <p:ext uri="{BB962C8B-B14F-4D97-AF65-F5344CB8AC3E}">
        <p14:creationId xmlns:p14="http://schemas.microsoft.com/office/powerpoint/2010/main" val="2434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48A2-5683-4185-86E6-36B497837F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07EE4-32C2-4D50-8E65-3D00FFF3ED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02D270-1C48-44D2-80B5-C2F2AF4382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F5B851-8C36-43C6-A076-309835B8757E}"/>
              </a:ext>
            </a:extLst>
          </p:cNvPr>
          <p:cNvSpPr>
            <a:spLocks noGrp="1"/>
          </p:cNvSpPr>
          <p:nvPr>
            <p:ph type="dt" sz="half" idx="10"/>
          </p:nvPr>
        </p:nvSpPr>
        <p:spPr/>
        <p:txBody>
          <a:bodyPr/>
          <a:lstStyle/>
          <a:p>
            <a:fld id="{DE75EB14-208D-4BBE-8760-1E9A45CA8101}" type="datetimeFigureOut">
              <a:rPr lang="en-US" smtClean="0"/>
              <a:t>3/20/2025</a:t>
            </a:fld>
            <a:endParaRPr lang="en-US"/>
          </a:p>
        </p:txBody>
      </p:sp>
      <p:sp>
        <p:nvSpPr>
          <p:cNvPr id="6" name="Footer Placeholder 5">
            <a:extLst>
              <a:ext uri="{FF2B5EF4-FFF2-40B4-BE49-F238E27FC236}">
                <a16:creationId xmlns:a16="http://schemas.microsoft.com/office/drawing/2014/main" id="{662AC3BB-FB87-4C5E-8B87-EF18B55ED1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58FED-1A9C-4E4C-B76A-96E50199DAEF}"/>
              </a:ext>
            </a:extLst>
          </p:cNvPr>
          <p:cNvSpPr>
            <a:spLocks noGrp="1"/>
          </p:cNvSpPr>
          <p:nvPr>
            <p:ph type="sldNum" sz="quarter" idx="12"/>
          </p:nvPr>
        </p:nvSpPr>
        <p:spPr/>
        <p:txBody>
          <a:bodyPr/>
          <a:lstStyle/>
          <a:p>
            <a:fld id="{43B39F34-5BC7-4558-AFC1-9543AB0114E3}" type="slidenum">
              <a:rPr lang="en-US" smtClean="0"/>
              <a:t>‹#›</a:t>
            </a:fld>
            <a:endParaRPr lang="en-US"/>
          </a:p>
        </p:txBody>
      </p:sp>
    </p:spTree>
    <p:extLst>
      <p:ext uri="{BB962C8B-B14F-4D97-AF65-F5344CB8AC3E}">
        <p14:creationId xmlns:p14="http://schemas.microsoft.com/office/powerpoint/2010/main" val="19757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05C4-D93C-46F2-B950-F21463FA76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727078-E2CC-44EE-810E-AB1229D96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28881E-6E48-4D89-B00B-FF386CB7C0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CFF1BE-E026-4DC9-8BBE-70A21DC08C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7F3F1-55B1-4724-B24A-EEF5F0FE06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4CC88A-1BC2-47A1-8B5B-9FD289EE488C}"/>
              </a:ext>
            </a:extLst>
          </p:cNvPr>
          <p:cNvSpPr>
            <a:spLocks noGrp="1"/>
          </p:cNvSpPr>
          <p:nvPr>
            <p:ph type="dt" sz="half" idx="10"/>
          </p:nvPr>
        </p:nvSpPr>
        <p:spPr/>
        <p:txBody>
          <a:bodyPr/>
          <a:lstStyle/>
          <a:p>
            <a:fld id="{DE75EB14-208D-4BBE-8760-1E9A45CA8101}" type="datetimeFigureOut">
              <a:rPr lang="en-US" smtClean="0"/>
              <a:t>3/20/2025</a:t>
            </a:fld>
            <a:endParaRPr lang="en-US"/>
          </a:p>
        </p:txBody>
      </p:sp>
      <p:sp>
        <p:nvSpPr>
          <p:cNvPr id="8" name="Footer Placeholder 7">
            <a:extLst>
              <a:ext uri="{FF2B5EF4-FFF2-40B4-BE49-F238E27FC236}">
                <a16:creationId xmlns:a16="http://schemas.microsoft.com/office/drawing/2014/main" id="{7E0A189E-7738-4E6D-ADAD-C1E83D1D9D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985D53-ECCB-41AE-B8F7-FC0F955D908A}"/>
              </a:ext>
            </a:extLst>
          </p:cNvPr>
          <p:cNvSpPr>
            <a:spLocks noGrp="1"/>
          </p:cNvSpPr>
          <p:nvPr>
            <p:ph type="sldNum" sz="quarter" idx="12"/>
          </p:nvPr>
        </p:nvSpPr>
        <p:spPr/>
        <p:txBody>
          <a:bodyPr/>
          <a:lstStyle/>
          <a:p>
            <a:fld id="{43B39F34-5BC7-4558-AFC1-9543AB0114E3}" type="slidenum">
              <a:rPr lang="en-US" smtClean="0"/>
              <a:t>‹#›</a:t>
            </a:fld>
            <a:endParaRPr lang="en-US"/>
          </a:p>
        </p:txBody>
      </p:sp>
    </p:spTree>
    <p:extLst>
      <p:ext uri="{BB962C8B-B14F-4D97-AF65-F5344CB8AC3E}">
        <p14:creationId xmlns:p14="http://schemas.microsoft.com/office/powerpoint/2010/main" val="334155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C0C5-FCC9-49EC-ABF8-2EC402B55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3CEE75-441A-4E47-9B2E-CBE7F803B54F}"/>
              </a:ext>
            </a:extLst>
          </p:cNvPr>
          <p:cNvSpPr>
            <a:spLocks noGrp="1"/>
          </p:cNvSpPr>
          <p:nvPr>
            <p:ph type="dt" sz="half" idx="10"/>
          </p:nvPr>
        </p:nvSpPr>
        <p:spPr/>
        <p:txBody>
          <a:bodyPr/>
          <a:lstStyle/>
          <a:p>
            <a:fld id="{DE75EB14-208D-4BBE-8760-1E9A45CA8101}" type="datetimeFigureOut">
              <a:rPr lang="en-US" smtClean="0"/>
              <a:t>3/20/2025</a:t>
            </a:fld>
            <a:endParaRPr lang="en-US"/>
          </a:p>
        </p:txBody>
      </p:sp>
      <p:sp>
        <p:nvSpPr>
          <p:cNvPr id="4" name="Footer Placeholder 3">
            <a:extLst>
              <a:ext uri="{FF2B5EF4-FFF2-40B4-BE49-F238E27FC236}">
                <a16:creationId xmlns:a16="http://schemas.microsoft.com/office/drawing/2014/main" id="{EF7720D7-6BD0-4459-BDC6-E05C7179EE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D65198-1654-466A-B62E-DA2162402C27}"/>
              </a:ext>
            </a:extLst>
          </p:cNvPr>
          <p:cNvSpPr>
            <a:spLocks noGrp="1"/>
          </p:cNvSpPr>
          <p:nvPr>
            <p:ph type="sldNum" sz="quarter" idx="12"/>
          </p:nvPr>
        </p:nvSpPr>
        <p:spPr/>
        <p:txBody>
          <a:bodyPr/>
          <a:lstStyle/>
          <a:p>
            <a:fld id="{43B39F34-5BC7-4558-AFC1-9543AB0114E3}" type="slidenum">
              <a:rPr lang="en-US" smtClean="0"/>
              <a:t>‹#›</a:t>
            </a:fld>
            <a:endParaRPr lang="en-US"/>
          </a:p>
        </p:txBody>
      </p:sp>
    </p:spTree>
    <p:extLst>
      <p:ext uri="{BB962C8B-B14F-4D97-AF65-F5344CB8AC3E}">
        <p14:creationId xmlns:p14="http://schemas.microsoft.com/office/powerpoint/2010/main" val="294391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55604A-A4E1-40F1-93C5-AC782A159F27}"/>
              </a:ext>
            </a:extLst>
          </p:cNvPr>
          <p:cNvSpPr>
            <a:spLocks noGrp="1"/>
          </p:cNvSpPr>
          <p:nvPr>
            <p:ph type="dt" sz="half" idx="10"/>
          </p:nvPr>
        </p:nvSpPr>
        <p:spPr/>
        <p:txBody>
          <a:bodyPr/>
          <a:lstStyle/>
          <a:p>
            <a:fld id="{DE75EB14-208D-4BBE-8760-1E9A45CA8101}" type="datetimeFigureOut">
              <a:rPr lang="en-US" smtClean="0"/>
              <a:t>3/20/2025</a:t>
            </a:fld>
            <a:endParaRPr lang="en-US"/>
          </a:p>
        </p:txBody>
      </p:sp>
      <p:sp>
        <p:nvSpPr>
          <p:cNvPr id="3" name="Footer Placeholder 2">
            <a:extLst>
              <a:ext uri="{FF2B5EF4-FFF2-40B4-BE49-F238E27FC236}">
                <a16:creationId xmlns:a16="http://schemas.microsoft.com/office/drawing/2014/main" id="{1B23E1C9-8601-4114-A6D3-96E70724F4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2B8DC-4D4A-43F7-A4F1-C73890A9E372}"/>
              </a:ext>
            </a:extLst>
          </p:cNvPr>
          <p:cNvSpPr>
            <a:spLocks noGrp="1"/>
          </p:cNvSpPr>
          <p:nvPr>
            <p:ph type="sldNum" sz="quarter" idx="12"/>
          </p:nvPr>
        </p:nvSpPr>
        <p:spPr/>
        <p:txBody>
          <a:bodyPr/>
          <a:lstStyle/>
          <a:p>
            <a:fld id="{43B39F34-5BC7-4558-AFC1-9543AB0114E3}" type="slidenum">
              <a:rPr lang="en-US" smtClean="0"/>
              <a:t>‹#›</a:t>
            </a:fld>
            <a:endParaRPr lang="en-US"/>
          </a:p>
        </p:txBody>
      </p:sp>
    </p:spTree>
    <p:extLst>
      <p:ext uri="{BB962C8B-B14F-4D97-AF65-F5344CB8AC3E}">
        <p14:creationId xmlns:p14="http://schemas.microsoft.com/office/powerpoint/2010/main" val="146087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6240-F0F8-44C4-99E8-0818676B49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D8A047-223D-41B2-B166-BCFC1CB285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E1DDF2-6D72-42ED-A2B9-A4B4ED1AC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C1DD6A-EC3D-44AA-A932-0BBE51D7A55E}"/>
              </a:ext>
            </a:extLst>
          </p:cNvPr>
          <p:cNvSpPr>
            <a:spLocks noGrp="1"/>
          </p:cNvSpPr>
          <p:nvPr>
            <p:ph type="dt" sz="half" idx="10"/>
          </p:nvPr>
        </p:nvSpPr>
        <p:spPr/>
        <p:txBody>
          <a:bodyPr/>
          <a:lstStyle/>
          <a:p>
            <a:fld id="{DE75EB14-208D-4BBE-8760-1E9A45CA8101}" type="datetimeFigureOut">
              <a:rPr lang="en-US" smtClean="0"/>
              <a:t>3/20/2025</a:t>
            </a:fld>
            <a:endParaRPr lang="en-US"/>
          </a:p>
        </p:txBody>
      </p:sp>
      <p:sp>
        <p:nvSpPr>
          <p:cNvPr id="6" name="Footer Placeholder 5">
            <a:extLst>
              <a:ext uri="{FF2B5EF4-FFF2-40B4-BE49-F238E27FC236}">
                <a16:creationId xmlns:a16="http://schemas.microsoft.com/office/drawing/2014/main" id="{5EF31F58-6564-4423-8367-0535F3D2E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48701F-3ACF-43F3-B0B2-2553AA6D9A28}"/>
              </a:ext>
            </a:extLst>
          </p:cNvPr>
          <p:cNvSpPr>
            <a:spLocks noGrp="1"/>
          </p:cNvSpPr>
          <p:nvPr>
            <p:ph type="sldNum" sz="quarter" idx="12"/>
          </p:nvPr>
        </p:nvSpPr>
        <p:spPr/>
        <p:txBody>
          <a:bodyPr/>
          <a:lstStyle/>
          <a:p>
            <a:fld id="{43B39F34-5BC7-4558-AFC1-9543AB0114E3}" type="slidenum">
              <a:rPr lang="en-US" smtClean="0"/>
              <a:t>‹#›</a:t>
            </a:fld>
            <a:endParaRPr lang="en-US"/>
          </a:p>
        </p:txBody>
      </p:sp>
    </p:spTree>
    <p:extLst>
      <p:ext uri="{BB962C8B-B14F-4D97-AF65-F5344CB8AC3E}">
        <p14:creationId xmlns:p14="http://schemas.microsoft.com/office/powerpoint/2010/main" val="166514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66C3-D905-4379-BAE3-0DF465ACF8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22CBA0-06A5-46A7-8FB6-6EB5781893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4F6E97-710C-49C5-8ADF-847C5ADE5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93DCC5-2293-4C04-990E-AF37B42B4F90}"/>
              </a:ext>
            </a:extLst>
          </p:cNvPr>
          <p:cNvSpPr>
            <a:spLocks noGrp="1"/>
          </p:cNvSpPr>
          <p:nvPr>
            <p:ph type="dt" sz="half" idx="10"/>
          </p:nvPr>
        </p:nvSpPr>
        <p:spPr/>
        <p:txBody>
          <a:bodyPr/>
          <a:lstStyle/>
          <a:p>
            <a:fld id="{DE75EB14-208D-4BBE-8760-1E9A45CA8101}" type="datetimeFigureOut">
              <a:rPr lang="en-US" smtClean="0"/>
              <a:t>3/20/2025</a:t>
            </a:fld>
            <a:endParaRPr lang="en-US"/>
          </a:p>
        </p:txBody>
      </p:sp>
      <p:sp>
        <p:nvSpPr>
          <p:cNvPr id="6" name="Footer Placeholder 5">
            <a:extLst>
              <a:ext uri="{FF2B5EF4-FFF2-40B4-BE49-F238E27FC236}">
                <a16:creationId xmlns:a16="http://schemas.microsoft.com/office/drawing/2014/main" id="{5624200F-8540-47EA-B4AD-455A327A46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0FA1-DB0E-4587-9441-D8772E8D30D5}"/>
              </a:ext>
            </a:extLst>
          </p:cNvPr>
          <p:cNvSpPr>
            <a:spLocks noGrp="1"/>
          </p:cNvSpPr>
          <p:nvPr>
            <p:ph type="sldNum" sz="quarter" idx="12"/>
          </p:nvPr>
        </p:nvSpPr>
        <p:spPr/>
        <p:txBody>
          <a:bodyPr/>
          <a:lstStyle/>
          <a:p>
            <a:fld id="{43B39F34-5BC7-4558-AFC1-9543AB0114E3}" type="slidenum">
              <a:rPr lang="en-US" smtClean="0"/>
              <a:t>‹#›</a:t>
            </a:fld>
            <a:endParaRPr lang="en-US"/>
          </a:p>
        </p:txBody>
      </p:sp>
    </p:spTree>
    <p:extLst>
      <p:ext uri="{BB962C8B-B14F-4D97-AF65-F5344CB8AC3E}">
        <p14:creationId xmlns:p14="http://schemas.microsoft.com/office/powerpoint/2010/main" val="123526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0E8AB0-2570-472B-BAFC-C13AAC12D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83BD35-D250-46C3-A9DE-530EDA02C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158D27-7C48-4E66-84F0-2ADA7AB18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5EB14-208D-4BBE-8760-1E9A45CA8101}" type="datetimeFigureOut">
              <a:rPr lang="en-US" smtClean="0"/>
              <a:t>3/20/2025</a:t>
            </a:fld>
            <a:endParaRPr lang="en-US"/>
          </a:p>
        </p:txBody>
      </p:sp>
      <p:sp>
        <p:nvSpPr>
          <p:cNvPr id="5" name="Footer Placeholder 4">
            <a:extLst>
              <a:ext uri="{FF2B5EF4-FFF2-40B4-BE49-F238E27FC236}">
                <a16:creationId xmlns:a16="http://schemas.microsoft.com/office/drawing/2014/main" id="{7FDD5CB1-F66F-4E90-B7AC-900EF5302A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61A581-08AA-4168-800A-4386920A9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39F34-5BC7-4558-AFC1-9543AB0114E3}" type="slidenum">
              <a:rPr lang="en-US" smtClean="0"/>
              <a:t>‹#›</a:t>
            </a:fld>
            <a:endParaRPr lang="en-US"/>
          </a:p>
        </p:txBody>
      </p:sp>
    </p:spTree>
    <p:extLst>
      <p:ext uri="{BB962C8B-B14F-4D97-AF65-F5344CB8AC3E}">
        <p14:creationId xmlns:p14="http://schemas.microsoft.com/office/powerpoint/2010/main" val="205980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src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508000" y="228600"/>
            <a:ext cx="1117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508000" y="1447800"/>
            <a:ext cx="11176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203200" y="6400800"/>
            <a:ext cx="1016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900" smtClean="0">
                <a:solidFill>
                  <a:schemeClr val="tx1"/>
                </a:solidFill>
                <a:latin typeface="Arial" charset="0"/>
                <a:ea typeface="+mn-ea"/>
                <a:cs typeface="+mn-cs"/>
              </a:defRPr>
            </a:lvl1pPr>
          </a:lstStyle>
          <a:p>
            <a:pPr>
              <a:defRPr/>
            </a:pPr>
            <a:fld id="{99B49AE8-6281-1C4E-8131-F53E6D61BF5F}" type="slidenum">
              <a:rPr lang="en-US"/>
              <a:pPr>
                <a:defRPr/>
              </a:pPr>
              <a:t>‹#›</a:t>
            </a:fld>
            <a:endParaRPr lang="en-US" sz="1400"/>
          </a:p>
        </p:txBody>
      </p:sp>
    </p:spTree>
    <p:extLst>
      <p:ext uri="{BB962C8B-B14F-4D97-AF65-F5344CB8AC3E}">
        <p14:creationId xmlns:p14="http://schemas.microsoft.com/office/powerpoint/2010/main" val="16613631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3" r:id="rId5"/>
  </p:sldLayoutIdLst>
  <p:txStyles>
    <p:titleStyle>
      <a:lvl1pPr algn="l" rtl="0" eaLnBrk="1" fontAlgn="base" hangingPunct="1">
        <a:spcBef>
          <a:spcPct val="0"/>
        </a:spcBef>
        <a:spcAft>
          <a:spcPct val="0"/>
        </a:spcAft>
        <a:defRPr sz="3600">
          <a:solidFill>
            <a:schemeClr val="tx2"/>
          </a:solidFill>
          <a:latin typeface="+mj-lt"/>
          <a:ea typeface="Geneva" charset="-128"/>
          <a:cs typeface="Geneva" charset="-128"/>
        </a:defRPr>
      </a:lvl1pPr>
      <a:lvl2pPr algn="l" rtl="0" eaLnBrk="1" fontAlgn="base" hangingPunct="1">
        <a:spcBef>
          <a:spcPct val="0"/>
        </a:spcBef>
        <a:spcAft>
          <a:spcPct val="0"/>
        </a:spcAft>
        <a:defRPr sz="3600">
          <a:solidFill>
            <a:schemeClr val="tx2"/>
          </a:solidFill>
          <a:latin typeface="Trebuchet MS" charset="0"/>
          <a:ea typeface="Geneva" charset="-128"/>
          <a:cs typeface="Geneva" charset="-128"/>
        </a:defRPr>
      </a:lvl2pPr>
      <a:lvl3pPr algn="l" rtl="0" eaLnBrk="1" fontAlgn="base" hangingPunct="1">
        <a:spcBef>
          <a:spcPct val="0"/>
        </a:spcBef>
        <a:spcAft>
          <a:spcPct val="0"/>
        </a:spcAft>
        <a:defRPr sz="3600">
          <a:solidFill>
            <a:schemeClr val="tx2"/>
          </a:solidFill>
          <a:latin typeface="Trebuchet MS" charset="0"/>
          <a:ea typeface="Geneva" charset="-128"/>
          <a:cs typeface="Geneva" charset="-128"/>
        </a:defRPr>
      </a:lvl3pPr>
      <a:lvl4pPr algn="l" rtl="0" eaLnBrk="1" fontAlgn="base" hangingPunct="1">
        <a:spcBef>
          <a:spcPct val="0"/>
        </a:spcBef>
        <a:spcAft>
          <a:spcPct val="0"/>
        </a:spcAft>
        <a:defRPr sz="3600">
          <a:solidFill>
            <a:schemeClr val="tx2"/>
          </a:solidFill>
          <a:latin typeface="Trebuchet MS" charset="0"/>
          <a:ea typeface="Geneva" charset="-128"/>
          <a:cs typeface="Geneva" charset="-128"/>
        </a:defRPr>
      </a:lvl4pPr>
      <a:lvl5pPr algn="l" rtl="0" eaLnBrk="1" fontAlgn="base" hangingPunct="1">
        <a:spcBef>
          <a:spcPct val="0"/>
        </a:spcBef>
        <a:spcAft>
          <a:spcPct val="0"/>
        </a:spcAft>
        <a:defRPr sz="3600">
          <a:solidFill>
            <a:schemeClr val="tx2"/>
          </a:solidFill>
          <a:latin typeface="Trebuchet MS" charset="0"/>
          <a:ea typeface="Geneva" charset="-128"/>
          <a:cs typeface="Geneva" charset="-128"/>
        </a:defRPr>
      </a:lvl5pPr>
      <a:lvl6pPr marL="457200" algn="l" rtl="0" eaLnBrk="1" fontAlgn="base" hangingPunct="1">
        <a:spcBef>
          <a:spcPct val="0"/>
        </a:spcBef>
        <a:spcAft>
          <a:spcPct val="0"/>
        </a:spcAft>
        <a:defRPr sz="4000" b="1">
          <a:solidFill>
            <a:schemeClr val="tx2"/>
          </a:solidFill>
          <a:latin typeface="Trebuchet MS" charset="0"/>
        </a:defRPr>
      </a:lvl6pPr>
      <a:lvl7pPr marL="914400" algn="l" rtl="0" eaLnBrk="1" fontAlgn="base" hangingPunct="1">
        <a:spcBef>
          <a:spcPct val="0"/>
        </a:spcBef>
        <a:spcAft>
          <a:spcPct val="0"/>
        </a:spcAft>
        <a:defRPr sz="4000" b="1">
          <a:solidFill>
            <a:schemeClr val="tx2"/>
          </a:solidFill>
          <a:latin typeface="Trebuchet MS" charset="0"/>
        </a:defRPr>
      </a:lvl7pPr>
      <a:lvl8pPr marL="1371600" algn="l" rtl="0" eaLnBrk="1" fontAlgn="base" hangingPunct="1">
        <a:spcBef>
          <a:spcPct val="0"/>
        </a:spcBef>
        <a:spcAft>
          <a:spcPct val="0"/>
        </a:spcAft>
        <a:defRPr sz="4000" b="1">
          <a:solidFill>
            <a:schemeClr val="tx2"/>
          </a:solidFill>
          <a:latin typeface="Trebuchet MS" charset="0"/>
        </a:defRPr>
      </a:lvl8pPr>
      <a:lvl9pPr marL="1828800" algn="l" rtl="0" eaLnBrk="1" fontAlgn="base" hangingPunct="1">
        <a:spcBef>
          <a:spcPct val="0"/>
        </a:spcBef>
        <a:spcAft>
          <a:spcPct val="0"/>
        </a:spcAft>
        <a:defRPr sz="4000" b="1">
          <a:solidFill>
            <a:schemeClr val="tx2"/>
          </a:solidFill>
          <a:latin typeface="Trebuchet MS"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Geneva" charset="-128"/>
          <a:cs typeface="Geneva" charset="-128"/>
        </a:defRPr>
      </a:lvl1pPr>
      <a:lvl2pPr marL="571500" indent="-173038" algn="l" rtl="0" eaLnBrk="1" fontAlgn="base" hangingPunct="1">
        <a:spcBef>
          <a:spcPct val="20000"/>
        </a:spcBef>
        <a:spcAft>
          <a:spcPct val="0"/>
        </a:spcAft>
        <a:buChar char="–"/>
        <a:defRPr sz="2400">
          <a:solidFill>
            <a:schemeClr val="tx1"/>
          </a:solidFill>
          <a:latin typeface="+mn-lt"/>
          <a:ea typeface="ヒラギノ角ゴ Pro W3" charset="-128"/>
          <a:cs typeface="ヒラギノ角ゴ Pro W3" charset="0"/>
        </a:defRPr>
      </a:lvl2pPr>
      <a:lvl3pPr marL="919163" indent="-228600" algn="l" rtl="0" eaLnBrk="1" fontAlgn="base" hangingPunct="1">
        <a:spcBef>
          <a:spcPct val="20000"/>
        </a:spcBef>
        <a:spcAft>
          <a:spcPct val="0"/>
        </a:spcAft>
        <a:buFont typeface="Wingdings" charset="2"/>
        <a:buChar char="§"/>
        <a:defRPr sz="2000">
          <a:solidFill>
            <a:schemeClr val="tx1"/>
          </a:solidFill>
          <a:latin typeface="+mn-lt"/>
          <a:ea typeface="ヒラギノ角ゴ Pro W3" charset="-128"/>
          <a:cs typeface="ヒラギノ角ゴ Pro W3" charset="0"/>
        </a:defRPr>
      </a:lvl3pPr>
      <a:lvl4pPr marL="1196975" indent="-228600" algn="l" rtl="0" eaLnBrk="1" fontAlgn="base" hangingPunct="1">
        <a:spcBef>
          <a:spcPct val="20000"/>
        </a:spcBef>
        <a:spcAft>
          <a:spcPct val="0"/>
        </a:spcAft>
        <a:buChar char="–"/>
        <a:defRPr>
          <a:solidFill>
            <a:schemeClr val="tx1"/>
          </a:solidFill>
          <a:latin typeface="+mn-lt"/>
          <a:ea typeface="ヒラギノ角ゴ Pro W3" charset="-128"/>
          <a:cs typeface="ヒラギノ角ゴ Pro W3" charset="0"/>
        </a:defRPr>
      </a:lvl4pPr>
      <a:lvl5pPr marL="1485900" indent="-228600" algn="l" rtl="0" eaLnBrk="1" fontAlgn="base" hangingPunct="1">
        <a:spcBef>
          <a:spcPct val="20000"/>
        </a:spcBef>
        <a:spcAft>
          <a:spcPct val="0"/>
        </a:spcAft>
        <a:buChar char="»"/>
        <a:defRPr>
          <a:solidFill>
            <a:schemeClr val="tx1"/>
          </a:solidFill>
          <a:latin typeface="+mn-lt"/>
          <a:ea typeface="ヒラギノ角ゴ Pro W3"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416787"/>
      </p:ext>
    </p:extLst>
  </p:cSld>
  <p:clrMap bg1="lt1" tx1="dk1" bg2="lt2" tx2="dk2" accent1="accent1" accent2="accent2" accent3="accent3" accent4="accent4" accent5="accent5" accent6="accent6" hlink="hlink" folHlink="folHlink"/>
  <p:sldLayoutIdLst>
    <p:sldLayoutId id="2147483695" r:id="rId1"/>
    <p:sldLayoutId id="2147483696"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7023" y="482366"/>
            <a:ext cx="6177952" cy="2403101"/>
          </a:xfrm>
        </p:spPr>
        <p:txBody>
          <a:bodyPr anchor="b">
            <a:normAutofit/>
          </a:bodyPr>
          <a:lstStyle/>
          <a:p>
            <a:r>
              <a:rPr lang="en-US" dirty="0">
                <a:cs typeface="Calibri Light"/>
              </a:rPr>
              <a:t>Mississippi Health Ambassadors</a:t>
            </a:r>
            <a:br>
              <a:rPr lang="en-US" dirty="0">
                <a:cs typeface="Calibri Light"/>
              </a:rPr>
            </a:br>
            <a:br>
              <a:rPr lang="en-US" dirty="0">
                <a:cs typeface="Calibri Light"/>
              </a:rPr>
            </a:br>
            <a:endParaRPr lang="en-US" dirty="0">
              <a:cs typeface="Calibri Light"/>
            </a:endParaRPr>
          </a:p>
        </p:txBody>
      </p:sp>
      <p:sp>
        <p:nvSpPr>
          <p:cNvPr id="3" name="Subtitle 2"/>
          <p:cNvSpPr>
            <a:spLocks noGrp="1"/>
          </p:cNvSpPr>
          <p:nvPr>
            <p:ph type="subTitle" idx="1"/>
          </p:nvPr>
        </p:nvSpPr>
        <p:spPr>
          <a:xfrm>
            <a:off x="4587240" y="2370826"/>
            <a:ext cx="3017519" cy="906106"/>
          </a:xfrm>
        </p:spPr>
        <p:txBody>
          <a:bodyPr vert="horz" wrap="square" lIns="68580" tIns="34290" rIns="68580" bIns="34290" numCol="1" rtlCol="0" anchor="t" anchorCtr="0" compatLnSpc="1">
            <a:prstTxWarp prst="textNoShape">
              <a:avLst/>
            </a:prstTxWarp>
            <a:normAutofit/>
          </a:bodyPr>
          <a:lstStyle/>
          <a:p>
            <a:r>
              <a:rPr lang="en-US" sz="1500" dirty="0">
                <a:cs typeface="Calibri"/>
              </a:rPr>
              <a:t>Thomas Dobbs, MD, MPH </a:t>
            </a:r>
          </a:p>
          <a:p>
            <a:r>
              <a:rPr lang="en-US" sz="1500">
                <a:ea typeface="Geneva"/>
                <a:cs typeface="Calibri"/>
              </a:rPr>
              <a:t>3/20/2024</a:t>
            </a:r>
            <a:endParaRPr lang="en-US" sz="1500"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9300" y="77004"/>
            <a:ext cx="8153400" cy="1143000"/>
          </a:xfrm>
        </p:spPr>
        <p:txBody>
          <a:bodyPr/>
          <a:lstStyle/>
          <a:p>
            <a:pPr>
              <a:defRPr/>
            </a:pPr>
            <a:r>
              <a:rPr lang="en-US" dirty="0">
                <a:solidFill>
                  <a:schemeClr val="tx2">
                    <a:satMod val="130000"/>
                  </a:schemeClr>
                </a:solidFill>
              </a:rPr>
              <a:t>How Contagious is Measles?</a:t>
            </a:r>
          </a:p>
        </p:txBody>
      </p:sp>
      <p:pic>
        <p:nvPicPr>
          <p:cNvPr id="103427"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709484" y="1220004"/>
            <a:ext cx="8773031" cy="5378960"/>
          </a:xfrm>
        </p:spPr>
      </p:pic>
    </p:spTree>
    <p:extLst>
      <p:ext uri="{BB962C8B-B14F-4D97-AF65-F5344CB8AC3E}">
        <p14:creationId xmlns:p14="http://schemas.microsoft.com/office/powerpoint/2010/main" val="2521101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61474" name="Rectangle 2"/>
          <p:cNvSpPr>
            <a:spLocks noChangeArrowheads="1"/>
          </p:cNvSpPr>
          <p:nvPr/>
        </p:nvSpPr>
        <p:spPr bwMode="auto">
          <a:xfrm>
            <a:off x="2209800" y="176213"/>
            <a:ext cx="7772400" cy="1143000"/>
          </a:xfrm>
          <a:prstGeom prst="rect">
            <a:avLst/>
          </a:prstGeom>
          <a:noFill/>
          <a:ln w="9525">
            <a:noFill/>
            <a:miter lim="800000"/>
            <a:headEnd/>
            <a:tailEnd/>
          </a:ln>
          <a:effectLst/>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FCDB62"/>
                </a:solidFill>
                <a:effectLst>
                  <a:outerShdw blurRad="38100" dist="38100" dir="2700000" algn="tl">
                    <a:srgbClr val="C0C0C0"/>
                  </a:outerShdw>
                </a:effectLst>
                <a:uLnTx/>
                <a:uFillTx/>
                <a:latin typeface="Arial Narrow" pitchFamily="34" charset="0"/>
                <a:cs typeface="Arial"/>
                <a:sym typeface="Arial"/>
              </a:rPr>
              <a:t>Population Immunity</a:t>
            </a:r>
          </a:p>
        </p:txBody>
      </p:sp>
      <p:grpSp>
        <p:nvGrpSpPr>
          <p:cNvPr id="105475" name="Group 50"/>
          <p:cNvGrpSpPr>
            <a:grpSpLocks/>
          </p:cNvGrpSpPr>
          <p:nvPr/>
        </p:nvGrpSpPr>
        <p:grpSpPr bwMode="auto">
          <a:xfrm>
            <a:off x="1790701" y="2093913"/>
            <a:ext cx="8653463" cy="3517900"/>
            <a:chOff x="168" y="1319"/>
            <a:chExt cx="5451" cy="2216"/>
          </a:xfrm>
        </p:grpSpPr>
        <p:grpSp>
          <p:nvGrpSpPr>
            <p:cNvPr id="105476" name="Group 3"/>
            <p:cNvGrpSpPr>
              <a:grpSpLocks/>
            </p:cNvGrpSpPr>
            <p:nvPr/>
          </p:nvGrpSpPr>
          <p:grpSpPr bwMode="auto">
            <a:xfrm>
              <a:off x="2670" y="1319"/>
              <a:ext cx="185" cy="487"/>
              <a:chOff x="3014" y="1395"/>
              <a:chExt cx="208" cy="487"/>
            </a:xfrm>
          </p:grpSpPr>
          <p:sp>
            <p:nvSpPr>
              <p:cNvPr id="105521" name="Freeform 4"/>
              <p:cNvSpPr>
                <a:spLocks/>
              </p:cNvSpPr>
              <p:nvPr/>
            </p:nvSpPr>
            <p:spPr bwMode="auto">
              <a:xfrm>
                <a:off x="3014" y="1490"/>
                <a:ext cx="208" cy="392"/>
              </a:xfrm>
              <a:custGeom>
                <a:avLst/>
                <a:gdLst>
                  <a:gd name="T0" fmla="*/ 9 w 204"/>
                  <a:gd name="T1" fmla="*/ 391 h 444"/>
                  <a:gd name="T2" fmla="*/ 9 w 204"/>
                  <a:gd name="T3" fmla="*/ 370 h 444"/>
                  <a:gd name="T4" fmla="*/ 53 w 204"/>
                  <a:gd name="T5" fmla="*/ 359 h 444"/>
                  <a:gd name="T6" fmla="*/ 53 w 204"/>
                  <a:gd name="T7" fmla="*/ 49 h 444"/>
                  <a:gd name="T8" fmla="*/ 39 w 204"/>
                  <a:gd name="T9" fmla="*/ 49 h 444"/>
                  <a:gd name="T10" fmla="*/ 31 w 204"/>
                  <a:gd name="T11" fmla="*/ 200 h 444"/>
                  <a:gd name="T12" fmla="*/ 24 w 204"/>
                  <a:gd name="T13" fmla="*/ 200 h 444"/>
                  <a:gd name="T14" fmla="*/ 0 w 204"/>
                  <a:gd name="T15" fmla="*/ 200 h 444"/>
                  <a:gd name="T16" fmla="*/ 0 w 204"/>
                  <a:gd name="T17" fmla="*/ 0 h 444"/>
                  <a:gd name="T18" fmla="*/ 83 w 204"/>
                  <a:gd name="T19" fmla="*/ 0 h 444"/>
                  <a:gd name="T20" fmla="*/ 126 w 204"/>
                  <a:gd name="T21" fmla="*/ 0 h 444"/>
                  <a:gd name="T22" fmla="*/ 207 w 204"/>
                  <a:gd name="T23" fmla="*/ 0 h 444"/>
                  <a:gd name="T24" fmla="*/ 207 w 204"/>
                  <a:gd name="T25" fmla="*/ 200 h 444"/>
                  <a:gd name="T26" fmla="*/ 176 w 204"/>
                  <a:gd name="T27" fmla="*/ 200 h 444"/>
                  <a:gd name="T28" fmla="*/ 168 w 204"/>
                  <a:gd name="T29" fmla="*/ 49 h 444"/>
                  <a:gd name="T30" fmla="*/ 154 w 204"/>
                  <a:gd name="T31" fmla="*/ 49 h 444"/>
                  <a:gd name="T32" fmla="*/ 154 w 204"/>
                  <a:gd name="T33" fmla="*/ 359 h 444"/>
                  <a:gd name="T34" fmla="*/ 199 w 204"/>
                  <a:gd name="T35" fmla="*/ 370 h 444"/>
                  <a:gd name="T36" fmla="*/ 199 w 204"/>
                  <a:gd name="T37" fmla="*/ 391 h 444"/>
                  <a:gd name="T38" fmla="*/ 110 w 204"/>
                  <a:gd name="T39" fmla="*/ 376 h 444"/>
                  <a:gd name="T40" fmla="*/ 104 w 204"/>
                  <a:gd name="T41" fmla="*/ 207 h 444"/>
                  <a:gd name="T42" fmla="*/ 97 w 204"/>
                  <a:gd name="T43" fmla="*/ 376 h 444"/>
                  <a:gd name="T44" fmla="*/ 9 w 204"/>
                  <a:gd name="T45" fmla="*/ 391 h 444"/>
                  <a:gd name="T46" fmla="*/ 9 w 204"/>
                  <a:gd name="T47" fmla="*/ 391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4"/>
                  <a:gd name="T74" fmla="*/ 204 w 204"/>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4">
                    <a:moveTo>
                      <a:pt x="9" y="443"/>
                    </a:moveTo>
                    <a:lnTo>
                      <a:pt x="9" y="419"/>
                    </a:lnTo>
                    <a:lnTo>
                      <a:pt x="52" y="407"/>
                    </a:lnTo>
                    <a:lnTo>
                      <a:pt x="52" y="56"/>
                    </a:lnTo>
                    <a:lnTo>
                      <a:pt x="38" y="56"/>
                    </a:lnTo>
                    <a:lnTo>
                      <a:pt x="30" y="226"/>
                    </a:lnTo>
                    <a:lnTo>
                      <a:pt x="24" y="226"/>
                    </a:lnTo>
                    <a:lnTo>
                      <a:pt x="0" y="226"/>
                    </a:lnTo>
                    <a:lnTo>
                      <a:pt x="0" y="0"/>
                    </a:lnTo>
                    <a:lnTo>
                      <a:pt x="81" y="0"/>
                    </a:lnTo>
                    <a:lnTo>
                      <a:pt x="124" y="0"/>
                    </a:lnTo>
                    <a:lnTo>
                      <a:pt x="203" y="0"/>
                    </a:lnTo>
                    <a:lnTo>
                      <a:pt x="203" y="226"/>
                    </a:lnTo>
                    <a:lnTo>
                      <a:pt x="173" y="226"/>
                    </a:lnTo>
                    <a:lnTo>
                      <a:pt x="165" y="56"/>
                    </a:lnTo>
                    <a:lnTo>
                      <a:pt x="151" y="56"/>
                    </a:lnTo>
                    <a:lnTo>
                      <a:pt x="151" y="407"/>
                    </a:lnTo>
                    <a:lnTo>
                      <a:pt x="195" y="419"/>
                    </a:lnTo>
                    <a:lnTo>
                      <a:pt x="195" y="443"/>
                    </a:lnTo>
                    <a:lnTo>
                      <a:pt x="108" y="426"/>
                    </a:lnTo>
                    <a:lnTo>
                      <a:pt x="102" y="235"/>
                    </a:lnTo>
                    <a:lnTo>
                      <a:pt x="95" y="426"/>
                    </a:lnTo>
                    <a:lnTo>
                      <a:pt x="9" y="443"/>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sp>
            <p:nvSpPr>
              <p:cNvPr id="105522" name="Oval 5"/>
              <p:cNvSpPr>
                <a:spLocks noChangeArrowheads="1"/>
              </p:cNvSpPr>
              <p:nvPr/>
            </p:nvSpPr>
            <p:spPr bwMode="auto">
              <a:xfrm>
                <a:off x="3067" y="1395"/>
                <a:ext cx="103" cy="9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endParaRPr>
              </a:p>
            </p:txBody>
          </p:sp>
        </p:grpSp>
        <p:grpSp>
          <p:nvGrpSpPr>
            <p:cNvPr id="105477" name="Group 6"/>
            <p:cNvGrpSpPr>
              <a:grpSpLocks/>
            </p:cNvGrpSpPr>
            <p:nvPr/>
          </p:nvGrpSpPr>
          <p:grpSpPr bwMode="auto">
            <a:xfrm>
              <a:off x="2030" y="1444"/>
              <a:ext cx="335" cy="111"/>
              <a:chOff x="2401" y="1561"/>
              <a:chExt cx="377" cy="111"/>
            </a:xfrm>
          </p:grpSpPr>
          <p:sp>
            <p:nvSpPr>
              <p:cNvPr id="105519" name="Line 7"/>
              <p:cNvSpPr>
                <a:spLocks noChangeShapeType="1"/>
              </p:cNvSpPr>
              <p:nvPr/>
            </p:nvSpPr>
            <p:spPr bwMode="auto">
              <a:xfrm>
                <a:off x="2401" y="1619"/>
                <a:ext cx="307" cy="0"/>
              </a:xfrm>
              <a:prstGeom prst="line">
                <a:avLst/>
              </a:prstGeom>
              <a:noFill/>
              <a:ln w="31472">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sp>
            <p:nvSpPr>
              <p:cNvPr id="105520" name="Freeform 8"/>
              <p:cNvSpPr>
                <a:spLocks/>
              </p:cNvSpPr>
              <p:nvPr/>
            </p:nvSpPr>
            <p:spPr bwMode="auto">
              <a:xfrm>
                <a:off x="2649" y="1561"/>
                <a:ext cx="129" cy="111"/>
              </a:xfrm>
              <a:custGeom>
                <a:avLst/>
                <a:gdLst>
                  <a:gd name="T0" fmla="*/ 3 w 126"/>
                  <a:gd name="T1" fmla="*/ 106 h 125"/>
                  <a:gd name="T2" fmla="*/ 128 w 126"/>
                  <a:gd name="T3" fmla="*/ 52 h 125"/>
                  <a:gd name="T4" fmla="*/ 6 w 126"/>
                  <a:gd name="T5" fmla="*/ 0 h 125"/>
                  <a:gd name="T6" fmla="*/ 0 w 126"/>
                  <a:gd name="T7" fmla="*/ 110 h 125"/>
                  <a:gd name="T8" fmla="*/ 3 w 126"/>
                  <a:gd name="T9" fmla="*/ 106 h 125"/>
                  <a:gd name="T10" fmla="*/ 3 w 126"/>
                  <a:gd name="T11" fmla="*/ 106 h 125"/>
                  <a:gd name="T12" fmla="*/ 0 60000 65536"/>
                  <a:gd name="T13" fmla="*/ 0 60000 65536"/>
                  <a:gd name="T14" fmla="*/ 0 60000 65536"/>
                  <a:gd name="T15" fmla="*/ 0 60000 65536"/>
                  <a:gd name="T16" fmla="*/ 0 60000 65536"/>
                  <a:gd name="T17" fmla="*/ 0 60000 65536"/>
                  <a:gd name="T18" fmla="*/ 0 w 126"/>
                  <a:gd name="T19" fmla="*/ 0 h 125"/>
                  <a:gd name="T20" fmla="*/ 126 w 126"/>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26" h="125">
                    <a:moveTo>
                      <a:pt x="3" y="119"/>
                    </a:moveTo>
                    <a:lnTo>
                      <a:pt x="125" y="59"/>
                    </a:lnTo>
                    <a:lnTo>
                      <a:pt x="6" y="0"/>
                    </a:lnTo>
                    <a:lnTo>
                      <a:pt x="0" y="124"/>
                    </a:lnTo>
                    <a:lnTo>
                      <a:pt x="3" y="119"/>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grpSp>
        <p:grpSp>
          <p:nvGrpSpPr>
            <p:cNvPr id="105478" name="Group 9"/>
            <p:cNvGrpSpPr>
              <a:grpSpLocks/>
            </p:cNvGrpSpPr>
            <p:nvPr/>
          </p:nvGrpSpPr>
          <p:grpSpPr bwMode="auto">
            <a:xfrm>
              <a:off x="3176" y="1444"/>
              <a:ext cx="334" cy="111"/>
              <a:chOff x="3470" y="1561"/>
              <a:chExt cx="376" cy="111"/>
            </a:xfrm>
          </p:grpSpPr>
          <p:sp>
            <p:nvSpPr>
              <p:cNvPr id="105517" name="Line 10"/>
              <p:cNvSpPr>
                <a:spLocks noChangeShapeType="1"/>
              </p:cNvSpPr>
              <p:nvPr/>
            </p:nvSpPr>
            <p:spPr bwMode="auto">
              <a:xfrm>
                <a:off x="3470" y="1619"/>
                <a:ext cx="306" cy="0"/>
              </a:xfrm>
              <a:prstGeom prst="line">
                <a:avLst/>
              </a:prstGeom>
              <a:noFill/>
              <a:ln w="31472">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sp>
            <p:nvSpPr>
              <p:cNvPr id="105518" name="Freeform 11"/>
              <p:cNvSpPr>
                <a:spLocks/>
              </p:cNvSpPr>
              <p:nvPr/>
            </p:nvSpPr>
            <p:spPr bwMode="auto">
              <a:xfrm>
                <a:off x="3718" y="1561"/>
                <a:ext cx="128" cy="111"/>
              </a:xfrm>
              <a:custGeom>
                <a:avLst/>
                <a:gdLst>
                  <a:gd name="T0" fmla="*/ 3 w 125"/>
                  <a:gd name="T1" fmla="*/ 106 h 125"/>
                  <a:gd name="T2" fmla="*/ 127 w 125"/>
                  <a:gd name="T3" fmla="*/ 52 h 125"/>
                  <a:gd name="T4" fmla="*/ 6 w 125"/>
                  <a:gd name="T5" fmla="*/ 0 h 125"/>
                  <a:gd name="T6" fmla="*/ 0 w 125"/>
                  <a:gd name="T7" fmla="*/ 110 h 125"/>
                  <a:gd name="T8" fmla="*/ 3 w 125"/>
                  <a:gd name="T9" fmla="*/ 106 h 125"/>
                  <a:gd name="T10" fmla="*/ 3 w 125"/>
                  <a:gd name="T11" fmla="*/ 106 h 125"/>
                  <a:gd name="T12" fmla="*/ 0 60000 65536"/>
                  <a:gd name="T13" fmla="*/ 0 60000 65536"/>
                  <a:gd name="T14" fmla="*/ 0 60000 65536"/>
                  <a:gd name="T15" fmla="*/ 0 60000 65536"/>
                  <a:gd name="T16" fmla="*/ 0 60000 65536"/>
                  <a:gd name="T17" fmla="*/ 0 60000 65536"/>
                  <a:gd name="T18" fmla="*/ 0 w 125"/>
                  <a:gd name="T19" fmla="*/ 0 h 125"/>
                  <a:gd name="T20" fmla="*/ 125 w 125"/>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25" h="125">
                    <a:moveTo>
                      <a:pt x="3" y="119"/>
                    </a:moveTo>
                    <a:lnTo>
                      <a:pt x="124" y="59"/>
                    </a:lnTo>
                    <a:lnTo>
                      <a:pt x="6" y="0"/>
                    </a:lnTo>
                    <a:lnTo>
                      <a:pt x="0" y="124"/>
                    </a:lnTo>
                    <a:lnTo>
                      <a:pt x="3" y="119"/>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grpSp>
        <p:grpSp>
          <p:nvGrpSpPr>
            <p:cNvPr id="105479" name="Group 12"/>
            <p:cNvGrpSpPr>
              <a:grpSpLocks/>
            </p:cNvGrpSpPr>
            <p:nvPr/>
          </p:nvGrpSpPr>
          <p:grpSpPr bwMode="auto">
            <a:xfrm>
              <a:off x="4322" y="1444"/>
              <a:ext cx="334" cy="111"/>
              <a:chOff x="4646" y="1561"/>
              <a:chExt cx="376" cy="111"/>
            </a:xfrm>
          </p:grpSpPr>
          <p:sp>
            <p:nvSpPr>
              <p:cNvPr id="105515" name="Line 13"/>
              <p:cNvSpPr>
                <a:spLocks noChangeShapeType="1"/>
              </p:cNvSpPr>
              <p:nvPr/>
            </p:nvSpPr>
            <p:spPr bwMode="auto">
              <a:xfrm>
                <a:off x="4646" y="1619"/>
                <a:ext cx="307" cy="0"/>
              </a:xfrm>
              <a:prstGeom prst="line">
                <a:avLst/>
              </a:prstGeom>
              <a:noFill/>
              <a:ln w="31472">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sp>
            <p:nvSpPr>
              <p:cNvPr id="105516" name="Freeform 14"/>
              <p:cNvSpPr>
                <a:spLocks/>
              </p:cNvSpPr>
              <p:nvPr/>
            </p:nvSpPr>
            <p:spPr bwMode="auto">
              <a:xfrm>
                <a:off x="4894" y="1561"/>
                <a:ext cx="128" cy="111"/>
              </a:xfrm>
              <a:custGeom>
                <a:avLst/>
                <a:gdLst>
                  <a:gd name="T0" fmla="*/ 3 w 125"/>
                  <a:gd name="T1" fmla="*/ 106 h 125"/>
                  <a:gd name="T2" fmla="*/ 127 w 125"/>
                  <a:gd name="T3" fmla="*/ 52 h 125"/>
                  <a:gd name="T4" fmla="*/ 6 w 125"/>
                  <a:gd name="T5" fmla="*/ 0 h 125"/>
                  <a:gd name="T6" fmla="*/ 0 w 125"/>
                  <a:gd name="T7" fmla="*/ 110 h 125"/>
                  <a:gd name="T8" fmla="*/ 3 w 125"/>
                  <a:gd name="T9" fmla="*/ 106 h 125"/>
                  <a:gd name="T10" fmla="*/ 3 w 125"/>
                  <a:gd name="T11" fmla="*/ 106 h 125"/>
                  <a:gd name="T12" fmla="*/ 0 60000 65536"/>
                  <a:gd name="T13" fmla="*/ 0 60000 65536"/>
                  <a:gd name="T14" fmla="*/ 0 60000 65536"/>
                  <a:gd name="T15" fmla="*/ 0 60000 65536"/>
                  <a:gd name="T16" fmla="*/ 0 60000 65536"/>
                  <a:gd name="T17" fmla="*/ 0 60000 65536"/>
                  <a:gd name="T18" fmla="*/ 0 w 125"/>
                  <a:gd name="T19" fmla="*/ 0 h 125"/>
                  <a:gd name="T20" fmla="*/ 125 w 125"/>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25" h="125">
                    <a:moveTo>
                      <a:pt x="3" y="119"/>
                    </a:moveTo>
                    <a:lnTo>
                      <a:pt x="124" y="59"/>
                    </a:lnTo>
                    <a:lnTo>
                      <a:pt x="6" y="0"/>
                    </a:lnTo>
                    <a:lnTo>
                      <a:pt x="0" y="124"/>
                    </a:lnTo>
                    <a:lnTo>
                      <a:pt x="3" y="119"/>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grpSp>
        <p:grpSp>
          <p:nvGrpSpPr>
            <p:cNvPr id="105480" name="Group 15"/>
            <p:cNvGrpSpPr>
              <a:grpSpLocks/>
            </p:cNvGrpSpPr>
            <p:nvPr/>
          </p:nvGrpSpPr>
          <p:grpSpPr bwMode="auto">
            <a:xfrm>
              <a:off x="2671" y="2524"/>
              <a:ext cx="185" cy="486"/>
              <a:chOff x="3014" y="2443"/>
              <a:chExt cx="208" cy="486"/>
            </a:xfrm>
          </p:grpSpPr>
          <p:sp>
            <p:nvSpPr>
              <p:cNvPr id="105513" name="Freeform 16"/>
              <p:cNvSpPr>
                <a:spLocks/>
              </p:cNvSpPr>
              <p:nvPr/>
            </p:nvSpPr>
            <p:spPr bwMode="auto">
              <a:xfrm>
                <a:off x="3014" y="2538"/>
                <a:ext cx="208" cy="391"/>
              </a:xfrm>
              <a:custGeom>
                <a:avLst/>
                <a:gdLst>
                  <a:gd name="T0" fmla="*/ 9 w 204"/>
                  <a:gd name="T1" fmla="*/ 390 h 443"/>
                  <a:gd name="T2" fmla="*/ 9 w 204"/>
                  <a:gd name="T3" fmla="*/ 370 h 443"/>
                  <a:gd name="T4" fmla="*/ 53 w 204"/>
                  <a:gd name="T5" fmla="*/ 359 h 443"/>
                  <a:gd name="T6" fmla="*/ 53 w 204"/>
                  <a:gd name="T7" fmla="*/ 50 h 443"/>
                  <a:gd name="T8" fmla="*/ 39 w 204"/>
                  <a:gd name="T9" fmla="*/ 50 h 443"/>
                  <a:gd name="T10" fmla="*/ 31 w 204"/>
                  <a:gd name="T11" fmla="*/ 200 h 443"/>
                  <a:gd name="T12" fmla="*/ 24 w 204"/>
                  <a:gd name="T13" fmla="*/ 200 h 443"/>
                  <a:gd name="T14" fmla="*/ 0 w 204"/>
                  <a:gd name="T15" fmla="*/ 200 h 443"/>
                  <a:gd name="T16" fmla="*/ 0 w 204"/>
                  <a:gd name="T17" fmla="*/ 0 h 443"/>
                  <a:gd name="T18" fmla="*/ 83 w 204"/>
                  <a:gd name="T19" fmla="*/ 0 h 443"/>
                  <a:gd name="T20" fmla="*/ 126 w 204"/>
                  <a:gd name="T21" fmla="*/ 0 h 443"/>
                  <a:gd name="T22" fmla="*/ 207 w 204"/>
                  <a:gd name="T23" fmla="*/ 0 h 443"/>
                  <a:gd name="T24" fmla="*/ 207 w 204"/>
                  <a:gd name="T25" fmla="*/ 200 h 443"/>
                  <a:gd name="T26" fmla="*/ 176 w 204"/>
                  <a:gd name="T27" fmla="*/ 200 h 443"/>
                  <a:gd name="T28" fmla="*/ 168 w 204"/>
                  <a:gd name="T29" fmla="*/ 50 h 443"/>
                  <a:gd name="T30" fmla="*/ 154 w 204"/>
                  <a:gd name="T31" fmla="*/ 50 h 443"/>
                  <a:gd name="T32" fmla="*/ 154 w 204"/>
                  <a:gd name="T33" fmla="*/ 359 h 443"/>
                  <a:gd name="T34" fmla="*/ 199 w 204"/>
                  <a:gd name="T35" fmla="*/ 370 h 443"/>
                  <a:gd name="T36" fmla="*/ 199 w 204"/>
                  <a:gd name="T37" fmla="*/ 390 h 443"/>
                  <a:gd name="T38" fmla="*/ 110 w 204"/>
                  <a:gd name="T39" fmla="*/ 377 h 443"/>
                  <a:gd name="T40" fmla="*/ 104 w 204"/>
                  <a:gd name="T41" fmla="*/ 207 h 443"/>
                  <a:gd name="T42" fmla="*/ 97 w 204"/>
                  <a:gd name="T43" fmla="*/ 377 h 443"/>
                  <a:gd name="T44" fmla="*/ 9 w 204"/>
                  <a:gd name="T45" fmla="*/ 390 h 443"/>
                  <a:gd name="T46" fmla="*/ 9 w 204"/>
                  <a:gd name="T47" fmla="*/ 390 h 4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3"/>
                  <a:gd name="T74" fmla="*/ 204 w 204"/>
                  <a:gd name="T75" fmla="*/ 443 h 4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3">
                    <a:moveTo>
                      <a:pt x="9" y="442"/>
                    </a:moveTo>
                    <a:lnTo>
                      <a:pt x="9" y="419"/>
                    </a:lnTo>
                    <a:lnTo>
                      <a:pt x="52" y="407"/>
                    </a:lnTo>
                    <a:lnTo>
                      <a:pt x="52" y="57"/>
                    </a:lnTo>
                    <a:lnTo>
                      <a:pt x="38" y="57"/>
                    </a:lnTo>
                    <a:lnTo>
                      <a:pt x="30" y="227"/>
                    </a:lnTo>
                    <a:lnTo>
                      <a:pt x="24" y="227"/>
                    </a:lnTo>
                    <a:lnTo>
                      <a:pt x="0" y="227"/>
                    </a:lnTo>
                    <a:lnTo>
                      <a:pt x="0" y="0"/>
                    </a:lnTo>
                    <a:lnTo>
                      <a:pt x="81" y="0"/>
                    </a:lnTo>
                    <a:lnTo>
                      <a:pt x="124" y="0"/>
                    </a:lnTo>
                    <a:lnTo>
                      <a:pt x="203" y="0"/>
                    </a:lnTo>
                    <a:lnTo>
                      <a:pt x="203" y="227"/>
                    </a:lnTo>
                    <a:lnTo>
                      <a:pt x="173" y="227"/>
                    </a:lnTo>
                    <a:lnTo>
                      <a:pt x="165" y="57"/>
                    </a:lnTo>
                    <a:lnTo>
                      <a:pt x="151" y="57"/>
                    </a:lnTo>
                    <a:lnTo>
                      <a:pt x="151" y="407"/>
                    </a:lnTo>
                    <a:lnTo>
                      <a:pt x="195" y="419"/>
                    </a:lnTo>
                    <a:lnTo>
                      <a:pt x="195" y="442"/>
                    </a:lnTo>
                    <a:lnTo>
                      <a:pt x="108" y="427"/>
                    </a:lnTo>
                    <a:lnTo>
                      <a:pt x="102" y="235"/>
                    </a:lnTo>
                    <a:lnTo>
                      <a:pt x="95" y="427"/>
                    </a:lnTo>
                    <a:lnTo>
                      <a:pt x="9" y="442"/>
                    </a:lnTo>
                  </a:path>
                </a:pathLst>
              </a:custGeom>
              <a:solidFill>
                <a:srgbClr val="FFFF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sp>
            <p:nvSpPr>
              <p:cNvPr id="105514" name="Oval 17"/>
              <p:cNvSpPr>
                <a:spLocks noChangeArrowheads="1"/>
              </p:cNvSpPr>
              <p:nvPr/>
            </p:nvSpPr>
            <p:spPr bwMode="auto">
              <a:xfrm>
                <a:off x="3067" y="2443"/>
                <a:ext cx="103" cy="9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endParaRPr>
              </a:p>
            </p:txBody>
          </p:sp>
        </p:grpSp>
        <p:grpSp>
          <p:nvGrpSpPr>
            <p:cNvPr id="105481" name="Group 18"/>
            <p:cNvGrpSpPr>
              <a:grpSpLocks/>
            </p:cNvGrpSpPr>
            <p:nvPr/>
          </p:nvGrpSpPr>
          <p:grpSpPr bwMode="auto">
            <a:xfrm>
              <a:off x="2030" y="2691"/>
              <a:ext cx="335" cy="110"/>
              <a:chOff x="2401" y="2610"/>
              <a:chExt cx="377" cy="110"/>
            </a:xfrm>
          </p:grpSpPr>
          <p:sp>
            <p:nvSpPr>
              <p:cNvPr id="105511" name="Line 19"/>
              <p:cNvSpPr>
                <a:spLocks noChangeShapeType="1"/>
              </p:cNvSpPr>
              <p:nvPr/>
            </p:nvSpPr>
            <p:spPr bwMode="auto">
              <a:xfrm>
                <a:off x="2401" y="2667"/>
                <a:ext cx="307" cy="0"/>
              </a:xfrm>
              <a:prstGeom prst="line">
                <a:avLst/>
              </a:prstGeom>
              <a:noFill/>
              <a:ln w="31472">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sp>
            <p:nvSpPr>
              <p:cNvPr id="105512" name="Freeform 20"/>
              <p:cNvSpPr>
                <a:spLocks/>
              </p:cNvSpPr>
              <p:nvPr/>
            </p:nvSpPr>
            <p:spPr bwMode="auto">
              <a:xfrm>
                <a:off x="2649" y="2610"/>
                <a:ext cx="129" cy="110"/>
              </a:xfrm>
              <a:custGeom>
                <a:avLst/>
                <a:gdLst>
                  <a:gd name="T0" fmla="*/ 3 w 126"/>
                  <a:gd name="T1" fmla="*/ 105 h 125"/>
                  <a:gd name="T2" fmla="*/ 128 w 126"/>
                  <a:gd name="T3" fmla="*/ 52 h 125"/>
                  <a:gd name="T4" fmla="*/ 6 w 126"/>
                  <a:gd name="T5" fmla="*/ 0 h 125"/>
                  <a:gd name="T6" fmla="*/ 0 w 126"/>
                  <a:gd name="T7" fmla="*/ 109 h 125"/>
                  <a:gd name="T8" fmla="*/ 3 w 126"/>
                  <a:gd name="T9" fmla="*/ 105 h 125"/>
                  <a:gd name="T10" fmla="*/ 3 w 126"/>
                  <a:gd name="T11" fmla="*/ 105 h 125"/>
                  <a:gd name="T12" fmla="*/ 0 60000 65536"/>
                  <a:gd name="T13" fmla="*/ 0 60000 65536"/>
                  <a:gd name="T14" fmla="*/ 0 60000 65536"/>
                  <a:gd name="T15" fmla="*/ 0 60000 65536"/>
                  <a:gd name="T16" fmla="*/ 0 60000 65536"/>
                  <a:gd name="T17" fmla="*/ 0 60000 65536"/>
                  <a:gd name="T18" fmla="*/ 0 w 126"/>
                  <a:gd name="T19" fmla="*/ 0 h 125"/>
                  <a:gd name="T20" fmla="*/ 126 w 126"/>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26" h="125">
                    <a:moveTo>
                      <a:pt x="3" y="119"/>
                    </a:moveTo>
                    <a:lnTo>
                      <a:pt x="125" y="59"/>
                    </a:lnTo>
                    <a:lnTo>
                      <a:pt x="6" y="0"/>
                    </a:lnTo>
                    <a:lnTo>
                      <a:pt x="0" y="124"/>
                    </a:lnTo>
                    <a:lnTo>
                      <a:pt x="3" y="119"/>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grpSp>
        <p:grpSp>
          <p:nvGrpSpPr>
            <p:cNvPr id="105482" name="Group 21"/>
            <p:cNvGrpSpPr>
              <a:grpSpLocks/>
            </p:cNvGrpSpPr>
            <p:nvPr/>
          </p:nvGrpSpPr>
          <p:grpSpPr bwMode="auto">
            <a:xfrm>
              <a:off x="1520" y="2503"/>
              <a:ext cx="186" cy="487"/>
              <a:chOff x="2052" y="2422"/>
              <a:chExt cx="209" cy="487"/>
            </a:xfrm>
          </p:grpSpPr>
          <p:sp>
            <p:nvSpPr>
              <p:cNvPr id="105509" name="Freeform 22"/>
              <p:cNvSpPr>
                <a:spLocks/>
              </p:cNvSpPr>
              <p:nvPr/>
            </p:nvSpPr>
            <p:spPr bwMode="auto">
              <a:xfrm>
                <a:off x="2052" y="2517"/>
                <a:ext cx="209" cy="392"/>
              </a:xfrm>
              <a:custGeom>
                <a:avLst/>
                <a:gdLst>
                  <a:gd name="T0" fmla="*/ 9 w 204"/>
                  <a:gd name="T1" fmla="*/ 391 h 444"/>
                  <a:gd name="T2" fmla="*/ 9 w 204"/>
                  <a:gd name="T3" fmla="*/ 369 h 444"/>
                  <a:gd name="T4" fmla="*/ 53 w 204"/>
                  <a:gd name="T5" fmla="*/ 359 h 444"/>
                  <a:gd name="T6" fmla="*/ 53 w 204"/>
                  <a:gd name="T7" fmla="*/ 49 h 444"/>
                  <a:gd name="T8" fmla="*/ 40 w 204"/>
                  <a:gd name="T9" fmla="*/ 49 h 444"/>
                  <a:gd name="T10" fmla="*/ 31 w 204"/>
                  <a:gd name="T11" fmla="*/ 200 h 444"/>
                  <a:gd name="T12" fmla="*/ 26 w 204"/>
                  <a:gd name="T13" fmla="*/ 200 h 444"/>
                  <a:gd name="T14" fmla="*/ 0 w 204"/>
                  <a:gd name="T15" fmla="*/ 200 h 444"/>
                  <a:gd name="T16" fmla="*/ 0 w 204"/>
                  <a:gd name="T17" fmla="*/ 0 h 444"/>
                  <a:gd name="T18" fmla="*/ 84 w 204"/>
                  <a:gd name="T19" fmla="*/ 0 h 444"/>
                  <a:gd name="T20" fmla="*/ 128 w 204"/>
                  <a:gd name="T21" fmla="*/ 0 h 444"/>
                  <a:gd name="T22" fmla="*/ 208 w 204"/>
                  <a:gd name="T23" fmla="*/ 0 h 444"/>
                  <a:gd name="T24" fmla="*/ 208 w 204"/>
                  <a:gd name="T25" fmla="*/ 200 h 444"/>
                  <a:gd name="T26" fmla="*/ 178 w 204"/>
                  <a:gd name="T27" fmla="*/ 200 h 444"/>
                  <a:gd name="T28" fmla="*/ 170 w 204"/>
                  <a:gd name="T29" fmla="*/ 49 h 444"/>
                  <a:gd name="T30" fmla="*/ 156 w 204"/>
                  <a:gd name="T31" fmla="*/ 49 h 444"/>
                  <a:gd name="T32" fmla="*/ 156 w 204"/>
                  <a:gd name="T33" fmla="*/ 359 h 444"/>
                  <a:gd name="T34" fmla="*/ 200 w 204"/>
                  <a:gd name="T35" fmla="*/ 369 h 444"/>
                  <a:gd name="T36" fmla="*/ 200 w 204"/>
                  <a:gd name="T37" fmla="*/ 391 h 444"/>
                  <a:gd name="T38" fmla="*/ 112 w 204"/>
                  <a:gd name="T39" fmla="*/ 376 h 444"/>
                  <a:gd name="T40" fmla="*/ 106 w 204"/>
                  <a:gd name="T41" fmla="*/ 207 h 444"/>
                  <a:gd name="T42" fmla="*/ 97 w 204"/>
                  <a:gd name="T43" fmla="*/ 376 h 444"/>
                  <a:gd name="T44" fmla="*/ 9 w 204"/>
                  <a:gd name="T45" fmla="*/ 391 h 444"/>
                  <a:gd name="T46" fmla="*/ 9 w 204"/>
                  <a:gd name="T47" fmla="*/ 391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4"/>
                  <a:gd name="T74" fmla="*/ 204 w 204"/>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4">
                    <a:moveTo>
                      <a:pt x="9" y="443"/>
                    </a:moveTo>
                    <a:lnTo>
                      <a:pt x="9" y="418"/>
                    </a:lnTo>
                    <a:lnTo>
                      <a:pt x="52" y="407"/>
                    </a:lnTo>
                    <a:lnTo>
                      <a:pt x="52" y="56"/>
                    </a:lnTo>
                    <a:lnTo>
                      <a:pt x="39" y="56"/>
                    </a:lnTo>
                    <a:lnTo>
                      <a:pt x="30" y="227"/>
                    </a:lnTo>
                    <a:lnTo>
                      <a:pt x="25" y="227"/>
                    </a:lnTo>
                    <a:lnTo>
                      <a:pt x="0" y="227"/>
                    </a:lnTo>
                    <a:lnTo>
                      <a:pt x="0" y="0"/>
                    </a:lnTo>
                    <a:lnTo>
                      <a:pt x="82" y="0"/>
                    </a:lnTo>
                    <a:lnTo>
                      <a:pt x="125" y="0"/>
                    </a:lnTo>
                    <a:lnTo>
                      <a:pt x="203" y="0"/>
                    </a:lnTo>
                    <a:lnTo>
                      <a:pt x="203" y="227"/>
                    </a:lnTo>
                    <a:lnTo>
                      <a:pt x="174" y="227"/>
                    </a:lnTo>
                    <a:lnTo>
                      <a:pt x="166" y="56"/>
                    </a:lnTo>
                    <a:lnTo>
                      <a:pt x="152" y="56"/>
                    </a:lnTo>
                    <a:lnTo>
                      <a:pt x="152" y="407"/>
                    </a:lnTo>
                    <a:lnTo>
                      <a:pt x="195" y="418"/>
                    </a:lnTo>
                    <a:lnTo>
                      <a:pt x="195" y="443"/>
                    </a:lnTo>
                    <a:lnTo>
                      <a:pt x="109" y="426"/>
                    </a:lnTo>
                    <a:lnTo>
                      <a:pt x="103" y="234"/>
                    </a:lnTo>
                    <a:lnTo>
                      <a:pt x="95" y="426"/>
                    </a:lnTo>
                    <a:lnTo>
                      <a:pt x="9" y="443"/>
                    </a:lnTo>
                  </a:path>
                </a:pathLst>
              </a:custGeom>
              <a:solidFill>
                <a:srgbClr val="00FF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sp>
            <p:nvSpPr>
              <p:cNvPr id="105510" name="Oval 23"/>
              <p:cNvSpPr>
                <a:spLocks noChangeArrowheads="1"/>
              </p:cNvSpPr>
              <p:nvPr/>
            </p:nvSpPr>
            <p:spPr bwMode="auto">
              <a:xfrm>
                <a:off x="2106" y="2422"/>
                <a:ext cx="104" cy="90"/>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endParaRPr>
              </a:p>
            </p:txBody>
          </p:sp>
        </p:grpSp>
        <p:grpSp>
          <p:nvGrpSpPr>
            <p:cNvPr id="105483" name="Group 24"/>
            <p:cNvGrpSpPr>
              <a:grpSpLocks/>
            </p:cNvGrpSpPr>
            <p:nvPr/>
          </p:nvGrpSpPr>
          <p:grpSpPr bwMode="auto">
            <a:xfrm>
              <a:off x="1527" y="1319"/>
              <a:ext cx="186" cy="487"/>
              <a:chOff x="2052" y="1392"/>
              <a:chExt cx="209" cy="487"/>
            </a:xfrm>
          </p:grpSpPr>
          <p:sp>
            <p:nvSpPr>
              <p:cNvPr id="105506" name="Freeform 25"/>
              <p:cNvSpPr>
                <a:spLocks/>
              </p:cNvSpPr>
              <p:nvPr/>
            </p:nvSpPr>
            <p:spPr bwMode="auto">
              <a:xfrm>
                <a:off x="2052" y="1487"/>
                <a:ext cx="209" cy="392"/>
              </a:xfrm>
              <a:custGeom>
                <a:avLst/>
                <a:gdLst>
                  <a:gd name="T0" fmla="*/ 9 w 204"/>
                  <a:gd name="T1" fmla="*/ 391 h 444"/>
                  <a:gd name="T2" fmla="*/ 9 w 204"/>
                  <a:gd name="T3" fmla="*/ 370 h 444"/>
                  <a:gd name="T4" fmla="*/ 53 w 204"/>
                  <a:gd name="T5" fmla="*/ 359 h 444"/>
                  <a:gd name="T6" fmla="*/ 53 w 204"/>
                  <a:gd name="T7" fmla="*/ 50 h 444"/>
                  <a:gd name="T8" fmla="*/ 40 w 204"/>
                  <a:gd name="T9" fmla="*/ 50 h 444"/>
                  <a:gd name="T10" fmla="*/ 31 w 204"/>
                  <a:gd name="T11" fmla="*/ 200 h 444"/>
                  <a:gd name="T12" fmla="*/ 26 w 204"/>
                  <a:gd name="T13" fmla="*/ 200 h 444"/>
                  <a:gd name="T14" fmla="*/ 0 w 204"/>
                  <a:gd name="T15" fmla="*/ 200 h 444"/>
                  <a:gd name="T16" fmla="*/ 0 w 204"/>
                  <a:gd name="T17" fmla="*/ 0 h 444"/>
                  <a:gd name="T18" fmla="*/ 84 w 204"/>
                  <a:gd name="T19" fmla="*/ 0 h 444"/>
                  <a:gd name="T20" fmla="*/ 128 w 204"/>
                  <a:gd name="T21" fmla="*/ 0 h 444"/>
                  <a:gd name="T22" fmla="*/ 208 w 204"/>
                  <a:gd name="T23" fmla="*/ 0 h 444"/>
                  <a:gd name="T24" fmla="*/ 208 w 204"/>
                  <a:gd name="T25" fmla="*/ 200 h 444"/>
                  <a:gd name="T26" fmla="*/ 178 w 204"/>
                  <a:gd name="T27" fmla="*/ 200 h 444"/>
                  <a:gd name="T28" fmla="*/ 170 w 204"/>
                  <a:gd name="T29" fmla="*/ 50 h 444"/>
                  <a:gd name="T30" fmla="*/ 156 w 204"/>
                  <a:gd name="T31" fmla="*/ 50 h 444"/>
                  <a:gd name="T32" fmla="*/ 156 w 204"/>
                  <a:gd name="T33" fmla="*/ 359 h 444"/>
                  <a:gd name="T34" fmla="*/ 200 w 204"/>
                  <a:gd name="T35" fmla="*/ 370 h 444"/>
                  <a:gd name="T36" fmla="*/ 200 w 204"/>
                  <a:gd name="T37" fmla="*/ 391 h 444"/>
                  <a:gd name="T38" fmla="*/ 112 w 204"/>
                  <a:gd name="T39" fmla="*/ 377 h 444"/>
                  <a:gd name="T40" fmla="*/ 106 w 204"/>
                  <a:gd name="T41" fmla="*/ 207 h 444"/>
                  <a:gd name="T42" fmla="*/ 97 w 204"/>
                  <a:gd name="T43" fmla="*/ 377 h 444"/>
                  <a:gd name="T44" fmla="*/ 9 w 204"/>
                  <a:gd name="T45" fmla="*/ 391 h 444"/>
                  <a:gd name="T46" fmla="*/ 9 w 204"/>
                  <a:gd name="T47" fmla="*/ 391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4"/>
                  <a:gd name="T74" fmla="*/ 204 w 204"/>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4">
                    <a:moveTo>
                      <a:pt x="9" y="443"/>
                    </a:moveTo>
                    <a:lnTo>
                      <a:pt x="9" y="419"/>
                    </a:lnTo>
                    <a:lnTo>
                      <a:pt x="52" y="407"/>
                    </a:lnTo>
                    <a:lnTo>
                      <a:pt x="52" y="57"/>
                    </a:lnTo>
                    <a:lnTo>
                      <a:pt x="39" y="57"/>
                    </a:lnTo>
                    <a:lnTo>
                      <a:pt x="30" y="227"/>
                    </a:lnTo>
                    <a:lnTo>
                      <a:pt x="25" y="227"/>
                    </a:lnTo>
                    <a:lnTo>
                      <a:pt x="0" y="227"/>
                    </a:lnTo>
                    <a:lnTo>
                      <a:pt x="0" y="0"/>
                    </a:lnTo>
                    <a:lnTo>
                      <a:pt x="82" y="0"/>
                    </a:lnTo>
                    <a:lnTo>
                      <a:pt x="125" y="0"/>
                    </a:lnTo>
                    <a:lnTo>
                      <a:pt x="203" y="0"/>
                    </a:lnTo>
                    <a:lnTo>
                      <a:pt x="203" y="227"/>
                    </a:lnTo>
                    <a:lnTo>
                      <a:pt x="174" y="227"/>
                    </a:lnTo>
                    <a:lnTo>
                      <a:pt x="166" y="57"/>
                    </a:lnTo>
                    <a:lnTo>
                      <a:pt x="152" y="57"/>
                    </a:lnTo>
                    <a:lnTo>
                      <a:pt x="152" y="407"/>
                    </a:lnTo>
                    <a:lnTo>
                      <a:pt x="195" y="419"/>
                    </a:lnTo>
                    <a:lnTo>
                      <a:pt x="195" y="443"/>
                    </a:lnTo>
                    <a:lnTo>
                      <a:pt x="109" y="427"/>
                    </a:lnTo>
                    <a:lnTo>
                      <a:pt x="103" y="235"/>
                    </a:lnTo>
                    <a:lnTo>
                      <a:pt x="95" y="427"/>
                    </a:lnTo>
                    <a:lnTo>
                      <a:pt x="9" y="443"/>
                    </a:lnTo>
                  </a:path>
                </a:pathLst>
              </a:custGeom>
              <a:solidFill>
                <a:srgbClr val="00FF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sp>
            <p:nvSpPr>
              <p:cNvPr id="105507" name="Oval 26"/>
              <p:cNvSpPr>
                <a:spLocks noChangeArrowheads="1"/>
              </p:cNvSpPr>
              <p:nvPr/>
            </p:nvSpPr>
            <p:spPr bwMode="auto">
              <a:xfrm>
                <a:off x="2106" y="1392"/>
                <a:ext cx="104" cy="90"/>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endParaRPr>
              </a:p>
            </p:txBody>
          </p:sp>
          <p:sp>
            <p:nvSpPr>
              <p:cNvPr id="105508" name="Oval 27"/>
              <p:cNvSpPr>
                <a:spLocks noChangeArrowheads="1"/>
              </p:cNvSpPr>
              <p:nvPr/>
            </p:nvSpPr>
            <p:spPr bwMode="auto">
              <a:xfrm>
                <a:off x="2106" y="1392"/>
                <a:ext cx="104" cy="90"/>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endParaRPr>
              </a:p>
            </p:txBody>
          </p:sp>
        </p:grpSp>
        <p:grpSp>
          <p:nvGrpSpPr>
            <p:cNvPr id="105484" name="Group 28"/>
            <p:cNvGrpSpPr>
              <a:grpSpLocks/>
            </p:cNvGrpSpPr>
            <p:nvPr/>
          </p:nvGrpSpPr>
          <p:grpSpPr bwMode="auto">
            <a:xfrm>
              <a:off x="3812" y="1319"/>
              <a:ext cx="185" cy="487"/>
              <a:chOff x="4221" y="1395"/>
              <a:chExt cx="208" cy="487"/>
            </a:xfrm>
          </p:grpSpPr>
          <p:sp>
            <p:nvSpPr>
              <p:cNvPr id="105504" name="Freeform 29"/>
              <p:cNvSpPr>
                <a:spLocks/>
              </p:cNvSpPr>
              <p:nvPr/>
            </p:nvSpPr>
            <p:spPr bwMode="auto">
              <a:xfrm>
                <a:off x="4221" y="1490"/>
                <a:ext cx="208" cy="392"/>
              </a:xfrm>
              <a:custGeom>
                <a:avLst/>
                <a:gdLst>
                  <a:gd name="T0" fmla="*/ 8 w 204"/>
                  <a:gd name="T1" fmla="*/ 391 h 444"/>
                  <a:gd name="T2" fmla="*/ 8 w 204"/>
                  <a:gd name="T3" fmla="*/ 370 h 444"/>
                  <a:gd name="T4" fmla="*/ 53 w 204"/>
                  <a:gd name="T5" fmla="*/ 359 h 444"/>
                  <a:gd name="T6" fmla="*/ 53 w 204"/>
                  <a:gd name="T7" fmla="*/ 49 h 444"/>
                  <a:gd name="T8" fmla="*/ 39 w 204"/>
                  <a:gd name="T9" fmla="*/ 49 h 444"/>
                  <a:gd name="T10" fmla="*/ 31 w 204"/>
                  <a:gd name="T11" fmla="*/ 200 h 444"/>
                  <a:gd name="T12" fmla="*/ 24 w 204"/>
                  <a:gd name="T13" fmla="*/ 200 h 444"/>
                  <a:gd name="T14" fmla="*/ 0 w 204"/>
                  <a:gd name="T15" fmla="*/ 200 h 444"/>
                  <a:gd name="T16" fmla="*/ 0 w 204"/>
                  <a:gd name="T17" fmla="*/ 0 h 444"/>
                  <a:gd name="T18" fmla="*/ 83 w 204"/>
                  <a:gd name="T19" fmla="*/ 0 h 444"/>
                  <a:gd name="T20" fmla="*/ 126 w 204"/>
                  <a:gd name="T21" fmla="*/ 0 h 444"/>
                  <a:gd name="T22" fmla="*/ 207 w 204"/>
                  <a:gd name="T23" fmla="*/ 0 h 444"/>
                  <a:gd name="T24" fmla="*/ 207 w 204"/>
                  <a:gd name="T25" fmla="*/ 200 h 444"/>
                  <a:gd name="T26" fmla="*/ 176 w 204"/>
                  <a:gd name="T27" fmla="*/ 200 h 444"/>
                  <a:gd name="T28" fmla="*/ 168 w 204"/>
                  <a:gd name="T29" fmla="*/ 49 h 444"/>
                  <a:gd name="T30" fmla="*/ 154 w 204"/>
                  <a:gd name="T31" fmla="*/ 49 h 444"/>
                  <a:gd name="T32" fmla="*/ 154 w 204"/>
                  <a:gd name="T33" fmla="*/ 359 h 444"/>
                  <a:gd name="T34" fmla="*/ 198 w 204"/>
                  <a:gd name="T35" fmla="*/ 370 h 444"/>
                  <a:gd name="T36" fmla="*/ 198 w 204"/>
                  <a:gd name="T37" fmla="*/ 391 h 444"/>
                  <a:gd name="T38" fmla="*/ 110 w 204"/>
                  <a:gd name="T39" fmla="*/ 376 h 444"/>
                  <a:gd name="T40" fmla="*/ 104 w 204"/>
                  <a:gd name="T41" fmla="*/ 207 h 444"/>
                  <a:gd name="T42" fmla="*/ 97 w 204"/>
                  <a:gd name="T43" fmla="*/ 376 h 444"/>
                  <a:gd name="T44" fmla="*/ 8 w 204"/>
                  <a:gd name="T45" fmla="*/ 391 h 444"/>
                  <a:gd name="T46" fmla="*/ 8 w 204"/>
                  <a:gd name="T47" fmla="*/ 391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4"/>
                  <a:gd name="T74" fmla="*/ 204 w 204"/>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4">
                    <a:moveTo>
                      <a:pt x="8" y="443"/>
                    </a:moveTo>
                    <a:lnTo>
                      <a:pt x="8" y="419"/>
                    </a:lnTo>
                    <a:lnTo>
                      <a:pt x="52" y="407"/>
                    </a:lnTo>
                    <a:lnTo>
                      <a:pt x="52" y="56"/>
                    </a:lnTo>
                    <a:lnTo>
                      <a:pt x="38" y="56"/>
                    </a:lnTo>
                    <a:lnTo>
                      <a:pt x="30" y="226"/>
                    </a:lnTo>
                    <a:lnTo>
                      <a:pt x="24" y="226"/>
                    </a:lnTo>
                    <a:lnTo>
                      <a:pt x="0" y="226"/>
                    </a:lnTo>
                    <a:lnTo>
                      <a:pt x="0" y="0"/>
                    </a:lnTo>
                    <a:lnTo>
                      <a:pt x="81" y="0"/>
                    </a:lnTo>
                    <a:lnTo>
                      <a:pt x="124" y="0"/>
                    </a:lnTo>
                    <a:lnTo>
                      <a:pt x="203" y="0"/>
                    </a:lnTo>
                    <a:lnTo>
                      <a:pt x="203" y="226"/>
                    </a:lnTo>
                    <a:lnTo>
                      <a:pt x="173" y="226"/>
                    </a:lnTo>
                    <a:lnTo>
                      <a:pt x="165" y="56"/>
                    </a:lnTo>
                    <a:lnTo>
                      <a:pt x="151" y="56"/>
                    </a:lnTo>
                    <a:lnTo>
                      <a:pt x="151" y="407"/>
                    </a:lnTo>
                    <a:lnTo>
                      <a:pt x="194" y="419"/>
                    </a:lnTo>
                    <a:lnTo>
                      <a:pt x="194" y="443"/>
                    </a:lnTo>
                    <a:lnTo>
                      <a:pt x="108" y="426"/>
                    </a:lnTo>
                    <a:lnTo>
                      <a:pt x="102" y="235"/>
                    </a:lnTo>
                    <a:lnTo>
                      <a:pt x="95" y="426"/>
                    </a:lnTo>
                    <a:lnTo>
                      <a:pt x="8" y="443"/>
                    </a:lnTo>
                  </a:path>
                </a:pathLst>
              </a:custGeom>
              <a:solidFill>
                <a:srgbClr val="00FF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sp>
            <p:nvSpPr>
              <p:cNvPr id="105505" name="Oval 30"/>
              <p:cNvSpPr>
                <a:spLocks noChangeArrowheads="1"/>
              </p:cNvSpPr>
              <p:nvPr/>
            </p:nvSpPr>
            <p:spPr bwMode="auto">
              <a:xfrm>
                <a:off x="4274" y="1395"/>
                <a:ext cx="103" cy="90"/>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endParaRPr>
              </a:p>
            </p:txBody>
          </p:sp>
        </p:grpSp>
        <p:grpSp>
          <p:nvGrpSpPr>
            <p:cNvPr id="105485" name="Group 31"/>
            <p:cNvGrpSpPr>
              <a:grpSpLocks/>
            </p:cNvGrpSpPr>
            <p:nvPr/>
          </p:nvGrpSpPr>
          <p:grpSpPr bwMode="auto">
            <a:xfrm>
              <a:off x="4955" y="1319"/>
              <a:ext cx="184" cy="487"/>
              <a:chOff x="5326" y="1406"/>
              <a:chExt cx="207" cy="487"/>
            </a:xfrm>
          </p:grpSpPr>
          <p:sp>
            <p:nvSpPr>
              <p:cNvPr id="105502" name="Freeform 32"/>
              <p:cNvSpPr>
                <a:spLocks/>
              </p:cNvSpPr>
              <p:nvPr/>
            </p:nvSpPr>
            <p:spPr bwMode="auto">
              <a:xfrm>
                <a:off x="5326" y="1501"/>
                <a:ext cx="207" cy="392"/>
              </a:xfrm>
              <a:custGeom>
                <a:avLst/>
                <a:gdLst>
                  <a:gd name="T0" fmla="*/ 8 w 203"/>
                  <a:gd name="T1" fmla="*/ 391 h 444"/>
                  <a:gd name="T2" fmla="*/ 8 w 203"/>
                  <a:gd name="T3" fmla="*/ 370 h 444"/>
                  <a:gd name="T4" fmla="*/ 52 w 203"/>
                  <a:gd name="T5" fmla="*/ 360 h 444"/>
                  <a:gd name="T6" fmla="*/ 52 w 203"/>
                  <a:gd name="T7" fmla="*/ 50 h 444"/>
                  <a:gd name="T8" fmla="*/ 39 w 203"/>
                  <a:gd name="T9" fmla="*/ 50 h 444"/>
                  <a:gd name="T10" fmla="*/ 30 w 203"/>
                  <a:gd name="T11" fmla="*/ 200 h 444"/>
                  <a:gd name="T12" fmla="*/ 24 w 203"/>
                  <a:gd name="T13" fmla="*/ 200 h 444"/>
                  <a:gd name="T14" fmla="*/ 0 w 203"/>
                  <a:gd name="T15" fmla="*/ 200 h 444"/>
                  <a:gd name="T16" fmla="*/ 0 w 203"/>
                  <a:gd name="T17" fmla="*/ 0 h 444"/>
                  <a:gd name="T18" fmla="*/ 83 w 203"/>
                  <a:gd name="T19" fmla="*/ 0 h 444"/>
                  <a:gd name="T20" fmla="*/ 126 w 203"/>
                  <a:gd name="T21" fmla="*/ 0 h 444"/>
                  <a:gd name="T22" fmla="*/ 206 w 203"/>
                  <a:gd name="T23" fmla="*/ 0 h 444"/>
                  <a:gd name="T24" fmla="*/ 206 w 203"/>
                  <a:gd name="T25" fmla="*/ 200 h 444"/>
                  <a:gd name="T26" fmla="*/ 176 w 203"/>
                  <a:gd name="T27" fmla="*/ 200 h 444"/>
                  <a:gd name="T28" fmla="*/ 168 w 203"/>
                  <a:gd name="T29" fmla="*/ 50 h 444"/>
                  <a:gd name="T30" fmla="*/ 154 w 203"/>
                  <a:gd name="T31" fmla="*/ 50 h 444"/>
                  <a:gd name="T32" fmla="*/ 154 w 203"/>
                  <a:gd name="T33" fmla="*/ 360 h 444"/>
                  <a:gd name="T34" fmla="*/ 199 w 203"/>
                  <a:gd name="T35" fmla="*/ 370 h 444"/>
                  <a:gd name="T36" fmla="*/ 199 w 203"/>
                  <a:gd name="T37" fmla="*/ 391 h 444"/>
                  <a:gd name="T38" fmla="*/ 110 w 203"/>
                  <a:gd name="T39" fmla="*/ 377 h 444"/>
                  <a:gd name="T40" fmla="*/ 104 w 203"/>
                  <a:gd name="T41" fmla="*/ 207 h 444"/>
                  <a:gd name="T42" fmla="*/ 96 w 203"/>
                  <a:gd name="T43" fmla="*/ 377 h 444"/>
                  <a:gd name="T44" fmla="*/ 8 w 203"/>
                  <a:gd name="T45" fmla="*/ 391 h 444"/>
                  <a:gd name="T46" fmla="*/ 8 w 203"/>
                  <a:gd name="T47" fmla="*/ 391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3"/>
                  <a:gd name="T73" fmla="*/ 0 h 444"/>
                  <a:gd name="T74" fmla="*/ 203 w 203"/>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3" h="444">
                    <a:moveTo>
                      <a:pt x="8" y="443"/>
                    </a:moveTo>
                    <a:lnTo>
                      <a:pt x="8" y="419"/>
                    </a:lnTo>
                    <a:lnTo>
                      <a:pt x="51" y="408"/>
                    </a:lnTo>
                    <a:lnTo>
                      <a:pt x="51" y="57"/>
                    </a:lnTo>
                    <a:lnTo>
                      <a:pt x="38" y="57"/>
                    </a:lnTo>
                    <a:lnTo>
                      <a:pt x="29" y="227"/>
                    </a:lnTo>
                    <a:lnTo>
                      <a:pt x="24" y="227"/>
                    </a:lnTo>
                    <a:lnTo>
                      <a:pt x="0" y="227"/>
                    </a:lnTo>
                    <a:lnTo>
                      <a:pt x="0" y="0"/>
                    </a:lnTo>
                    <a:lnTo>
                      <a:pt x="81" y="0"/>
                    </a:lnTo>
                    <a:lnTo>
                      <a:pt x="124" y="0"/>
                    </a:lnTo>
                    <a:lnTo>
                      <a:pt x="202" y="0"/>
                    </a:lnTo>
                    <a:lnTo>
                      <a:pt x="202" y="227"/>
                    </a:lnTo>
                    <a:lnTo>
                      <a:pt x="173" y="227"/>
                    </a:lnTo>
                    <a:lnTo>
                      <a:pt x="165" y="57"/>
                    </a:lnTo>
                    <a:lnTo>
                      <a:pt x="151" y="57"/>
                    </a:lnTo>
                    <a:lnTo>
                      <a:pt x="151" y="408"/>
                    </a:lnTo>
                    <a:lnTo>
                      <a:pt x="195" y="419"/>
                    </a:lnTo>
                    <a:lnTo>
                      <a:pt x="195" y="443"/>
                    </a:lnTo>
                    <a:lnTo>
                      <a:pt x="108" y="427"/>
                    </a:lnTo>
                    <a:lnTo>
                      <a:pt x="102" y="235"/>
                    </a:lnTo>
                    <a:lnTo>
                      <a:pt x="94" y="427"/>
                    </a:lnTo>
                    <a:lnTo>
                      <a:pt x="8" y="443"/>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sp>
            <p:nvSpPr>
              <p:cNvPr id="105503" name="Oval 33"/>
              <p:cNvSpPr>
                <a:spLocks noChangeArrowheads="1"/>
              </p:cNvSpPr>
              <p:nvPr/>
            </p:nvSpPr>
            <p:spPr bwMode="auto">
              <a:xfrm>
                <a:off x="5379" y="1406"/>
                <a:ext cx="103" cy="9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endParaRPr>
              </a:p>
            </p:txBody>
          </p:sp>
        </p:grpSp>
        <p:sp>
          <p:nvSpPr>
            <p:cNvPr id="105486" name="Text Box 34"/>
            <p:cNvSpPr txBox="1">
              <a:spLocks noChangeArrowheads="1"/>
            </p:cNvSpPr>
            <p:nvPr/>
          </p:nvSpPr>
          <p:spPr bwMode="auto">
            <a:xfrm>
              <a:off x="199" y="1373"/>
              <a:ext cx="125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800">
                  <a:solidFill>
                    <a:schemeClr val="tx1"/>
                  </a:solidFill>
                  <a:latin typeface="Arial" panose="020B0604020202020204" pitchFamily="34" charset="0"/>
                </a:defRPr>
              </a:lvl1pPr>
              <a:lvl2pPr marL="742950" indent="-285750" defTabSz="382588">
                <a:defRPr sz="2800">
                  <a:solidFill>
                    <a:schemeClr val="tx1"/>
                  </a:solidFill>
                  <a:latin typeface="Arial" panose="020B0604020202020204" pitchFamily="34" charset="0"/>
                </a:defRPr>
              </a:lvl2pPr>
              <a:lvl3pPr marL="1143000" indent="-228600" defTabSz="382588">
                <a:defRPr sz="2800">
                  <a:solidFill>
                    <a:schemeClr val="tx1"/>
                  </a:solidFill>
                  <a:latin typeface="Arial" panose="020B0604020202020204" pitchFamily="34" charset="0"/>
                </a:defRPr>
              </a:lvl3pPr>
              <a:lvl4pPr marL="1600200" indent="-228600" defTabSz="382588">
                <a:defRPr sz="2800">
                  <a:solidFill>
                    <a:schemeClr val="tx1"/>
                  </a:solidFill>
                  <a:latin typeface="Arial" panose="020B0604020202020204" pitchFamily="34" charset="0"/>
                </a:defRPr>
              </a:lvl4pPr>
              <a:lvl5pPr marL="2057400" indent="-228600" defTabSz="382588">
                <a:defRPr sz="2800">
                  <a:solidFill>
                    <a:schemeClr val="tx1"/>
                  </a:solidFill>
                  <a:latin typeface="Arial" panose="020B0604020202020204" pitchFamily="34" charset="0"/>
                </a:defRPr>
              </a:lvl5pPr>
              <a:lvl6pPr marL="2514600" indent="-228600" defTabSz="382588"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382588"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382588"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382588"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Sustained</a:t>
              </a:r>
            </a:p>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transmission</a:t>
              </a:r>
              <a:endParaRPr kumimoji="1" lang="en-US" sz="2200" b="0" i="0" u="none" strike="noStrike" kern="0" cap="none" spc="0" normalizeH="0" baseline="0" noProof="0">
                <a:ln>
                  <a:noFill/>
                </a:ln>
                <a:solidFill>
                  <a:srgbClr val="FFFFFF"/>
                </a:solidFill>
                <a:effectLst/>
                <a:uLnTx/>
                <a:uFillTx/>
                <a:latin typeface="Candara" panose="020E0502030303020204" pitchFamily="34" charset="0"/>
                <a:cs typeface="Arial"/>
                <a:sym typeface="Arial"/>
              </a:endParaRPr>
            </a:p>
          </p:txBody>
        </p:sp>
        <p:sp>
          <p:nvSpPr>
            <p:cNvPr id="105487" name="Text Box 35"/>
            <p:cNvSpPr txBox="1">
              <a:spLocks noChangeArrowheads="1"/>
            </p:cNvSpPr>
            <p:nvPr/>
          </p:nvSpPr>
          <p:spPr bwMode="auto">
            <a:xfrm>
              <a:off x="1009" y="1853"/>
              <a:ext cx="1203"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800">
                  <a:solidFill>
                    <a:schemeClr val="tx1"/>
                  </a:solidFill>
                  <a:latin typeface="Arial" panose="020B0604020202020204" pitchFamily="34" charset="0"/>
                </a:defRPr>
              </a:lvl1pPr>
              <a:lvl2pPr marL="742950" indent="-285750" defTabSz="382588">
                <a:defRPr sz="2800">
                  <a:solidFill>
                    <a:schemeClr val="tx1"/>
                  </a:solidFill>
                  <a:latin typeface="Arial" panose="020B0604020202020204" pitchFamily="34" charset="0"/>
                </a:defRPr>
              </a:lvl2pPr>
              <a:lvl3pPr marL="1143000" indent="-228600" defTabSz="382588">
                <a:defRPr sz="2800">
                  <a:solidFill>
                    <a:schemeClr val="tx1"/>
                  </a:solidFill>
                  <a:latin typeface="Arial" panose="020B0604020202020204" pitchFamily="34" charset="0"/>
                </a:defRPr>
              </a:lvl3pPr>
              <a:lvl4pPr marL="1600200" indent="-228600" defTabSz="382588">
                <a:defRPr sz="2800">
                  <a:solidFill>
                    <a:schemeClr val="tx1"/>
                  </a:solidFill>
                  <a:latin typeface="Arial" panose="020B0604020202020204" pitchFamily="34" charset="0"/>
                </a:defRPr>
              </a:lvl4pPr>
              <a:lvl5pPr marL="2057400" indent="-228600" defTabSz="382588">
                <a:defRPr sz="2800">
                  <a:solidFill>
                    <a:schemeClr val="tx1"/>
                  </a:solidFill>
                  <a:latin typeface="Arial" panose="020B0604020202020204" pitchFamily="34" charset="0"/>
                </a:defRPr>
              </a:lvl5pPr>
              <a:lvl6pPr marL="2514600" indent="-228600" defTabSz="382588"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382588"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382588"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382588"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Transmitting</a:t>
              </a:r>
            </a:p>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case</a:t>
              </a:r>
              <a:endParaRPr kumimoji="1" lang="en-US" sz="2200" b="0" i="0" u="none" strike="noStrike" kern="0" cap="none" spc="0" normalizeH="0" baseline="0" noProof="0">
                <a:ln>
                  <a:noFill/>
                </a:ln>
                <a:solidFill>
                  <a:srgbClr val="FFFFFF"/>
                </a:solidFill>
                <a:effectLst/>
                <a:uLnTx/>
                <a:uFillTx/>
                <a:latin typeface="Candara" panose="020E0502030303020204" pitchFamily="34" charset="0"/>
                <a:cs typeface="Arial"/>
                <a:sym typeface="Arial"/>
              </a:endParaRPr>
            </a:p>
          </p:txBody>
        </p:sp>
        <p:sp>
          <p:nvSpPr>
            <p:cNvPr id="105488" name="Text Box 36"/>
            <p:cNvSpPr txBox="1">
              <a:spLocks noChangeArrowheads="1"/>
            </p:cNvSpPr>
            <p:nvPr/>
          </p:nvSpPr>
          <p:spPr bwMode="auto">
            <a:xfrm>
              <a:off x="2234" y="1853"/>
              <a:ext cx="111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800">
                  <a:solidFill>
                    <a:schemeClr val="tx1"/>
                  </a:solidFill>
                  <a:latin typeface="Arial" panose="020B0604020202020204" pitchFamily="34" charset="0"/>
                </a:defRPr>
              </a:lvl1pPr>
              <a:lvl2pPr marL="742950" indent="-285750" defTabSz="382588">
                <a:defRPr sz="2800">
                  <a:solidFill>
                    <a:schemeClr val="tx1"/>
                  </a:solidFill>
                  <a:latin typeface="Arial" panose="020B0604020202020204" pitchFamily="34" charset="0"/>
                </a:defRPr>
              </a:lvl2pPr>
              <a:lvl3pPr marL="1143000" indent="-228600" defTabSz="382588">
                <a:defRPr sz="2800">
                  <a:solidFill>
                    <a:schemeClr val="tx1"/>
                  </a:solidFill>
                  <a:latin typeface="Arial" panose="020B0604020202020204" pitchFamily="34" charset="0"/>
                </a:defRPr>
              </a:lvl3pPr>
              <a:lvl4pPr marL="1600200" indent="-228600" defTabSz="382588">
                <a:defRPr sz="2800">
                  <a:solidFill>
                    <a:schemeClr val="tx1"/>
                  </a:solidFill>
                  <a:latin typeface="Arial" panose="020B0604020202020204" pitchFamily="34" charset="0"/>
                </a:defRPr>
              </a:lvl4pPr>
              <a:lvl5pPr marL="2057400" indent="-228600" defTabSz="382588">
                <a:defRPr sz="2800">
                  <a:solidFill>
                    <a:schemeClr val="tx1"/>
                  </a:solidFill>
                  <a:latin typeface="Arial" panose="020B0604020202020204" pitchFamily="34" charset="0"/>
                </a:defRPr>
              </a:lvl5pPr>
              <a:lvl6pPr marL="2514600" indent="-228600" defTabSz="382588"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382588"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382588"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382588"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Susceptible</a:t>
              </a:r>
              <a:endParaRPr kumimoji="1" lang="en-US" sz="2200" b="0" i="0" u="none" strike="noStrike" kern="0" cap="none" spc="0" normalizeH="0" baseline="0" noProof="0">
                <a:ln>
                  <a:noFill/>
                </a:ln>
                <a:solidFill>
                  <a:srgbClr val="FFFFFF"/>
                </a:solidFill>
                <a:effectLst/>
                <a:uLnTx/>
                <a:uFillTx/>
                <a:latin typeface="Candara" panose="020E0502030303020204" pitchFamily="34" charset="0"/>
                <a:cs typeface="Arial"/>
                <a:sym typeface="Arial"/>
              </a:endParaRPr>
            </a:p>
          </p:txBody>
        </p:sp>
        <p:sp>
          <p:nvSpPr>
            <p:cNvPr id="105489" name="Text Box 37"/>
            <p:cNvSpPr txBox="1">
              <a:spLocks noChangeArrowheads="1"/>
            </p:cNvSpPr>
            <p:nvPr/>
          </p:nvSpPr>
          <p:spPr bwMode="auto">
            <a:xfrm>
              <a:off x="3308" y="1853"/>
              <a:ext cx="120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800">
                  <a:solidFill>
                    <a:schemeClr val="tx1"/>
                  </a:solidFill>
                  <a:latin typeface="Arial" panose="020B0604020202020204" pitchFamily="34" charset="0"/>
                </a:defRPr>
              </a:lvl1pPr>
              <a:lvl2pPr marL="742950" indent="-285750" defTabSz="382588">
                <a:defRPr sz="2800">
                  <a:solidFill>
                    <a:schemeClr val="tx1"/>
                  </a:solidFill>
                  <a:latin typeface="Arial" panose="020B0604020202020204" pitchFamily="34" charset="0"/>
                </a:defRPr>
              </a:lvl2pPr>
              <a:lvl3pPr marL="1143000" indent="-228600" defTabSz="382588">
                <a:defRPr sz="2800">
                  <a:solidFill>
                    <a:schemeClr val="tx1"/>
                  </a:solidFill>
                  <a:latin typeface="Arial" panose="020B0604020202020204" pitchFamily="34" charset="0"/>
                </a:defRPr>
              </a:lvl3pPr>
              <a:lvl4pPr marL="1600200" indent="-228600" defTabSz="382588">
                <a:defRPr sz="2800">
                  <a:solidFill>
                    <a:schemeClr val="tx1"/>
                  </a:solidFill>
                  <a:latin typeface="Arial" panose="020B0604020202020204" pitchFamily="34" charset="0"/>
                </a:defRPr>
              </a:lvl4pPr>
              <a:lvl5pPr marL="2057400" indent="-228600" defTabSz="382588">
                <a:defRPr sz="2800">
                  <a:solidFill>
                    <a:schemeClr val="tx1"/>
                  </a:solidFill>
                  <a:latin typeface="Arial" panose="020B0604020202020204" pitchFamily="34" charset="0"/>
                </a:defRPr>
              </a:lvl5pPr>
              <a:lvl6pPr marL="2514600" indent="-228600" defTabSz="382588"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382588"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382588"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382588"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Transmitting</a:t>
              </a:r>
            </a:p>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case</a:t>
              </a:r>
              <a:endParaRPr kumimoji="1" lang="en-US" sz="2200" b="0" i="0" u="none" strike="noStrike" kern="0" cap="none" spc="0" normalizeH="0" baseline="0" noProof="0">
                <a:ln>
                  <a:noFill/>
                </a:ln>
                <a:solidFill>
                  <a:srgbClr val="FFFFFF"/>
                </a:solidFill>
                <a:effectLst/>
                <a:uLnTx/>
                <a:uFillTx/>
                <a:latin typeface="Candara" panose="020E0502030303020204" pitchFamily="34" charset="0"/>
                <a:cs typeface="Arial"/>
                <a:sym typeface="Arial"/>
              </a:endParaRPr>
            </a:p>
          </p:txBody>
        </p:sp>
        <p:sp>
          <p:nvSpPr>
            <p:cNvPr id="105490" name="Text Box 38"/>
            <p:cNvSpPr txBox="1">
              <a:spLocks noChangeArrowheads="1"/>
            </p:cNvSpPr>
            <p:nvPr/>
          </p:nvSpPr>
          <p:spPr bwMode="auto">
            <a:xfrm>
              <a:off x="4479" y="1853"/>
              <a:ext cx="1140"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800">
                  <a:solidFill>
                    <a:schemeClr val="tx1"/>
                  </a:solidFill>
                  <a:latin typeface="Arial" panose="020B0604020202020204" pitchFamily="34" charset="0"/>
                </a:defRPr>
              </a:lvl1pPr>
              <a:lvl2pPr marL="742950" indent="-285750" defTabSz="382588">
                <a:defRPr sz="2800">
                  <a:solidFill>
                    <a:schemeClr val="tx1"/>
                  </a:solidFill>
                  <a:latin typeface="Arial" panose="020B0604020202020204" pitchFamily="34" charset="0"/>
                </a:defRPr>
              </a:lvl2pPr>
              <a:lvl3pPr marL="1143000" indent="-228600" defTabSz="382588">
                <a:defRPr sz="2800">
                  <a:solidFill>
                    <a:schemeClr val="tx1"/>
                  </a:solidFill>
                  <a:latin typeface="Arial" panose="020B0604020202020204" pitchFamily="34" charset="0"/>
                </a:defRPr>
              </a:lvl3pPr>
              <a:lvl4pPr marL="1600200" indent="-228600" defTabSz="382588">
                <a:defRPr sz="2800">
                  <a:solidFill>
                    <a:schemeClr val="tx1"/>
                  </a:solidFill>
                  <a:latin typeface="Arial" panose="020B0604020202020204" pitchFamily="34" charset="0"/>
                </a:defRPr>
              </a:lvl4pPr>
              <a:lvl5pPr marL="2057400" indent="-228600" defTabSz="382588">
                <a:defRPr sz="2800">
                  <a:solidFill>
                    <a:schemeClr val="tx1"/>
                  </a:solidFill>
                  <a:latin typeface="Arial" panose="020B0604020202020204" pitchFamily="34" charset="0"/>
                </a:defRPr>
              </a:lvl5pPr>
              <a:lvl6pPr marL="2514600" indent="-228600" defTabSz="382588"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382588"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382588"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382588"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Susceptible</a:t>
              </a:r>
              <a:endParaRPr kumimoji="1" lang="en-US" sz="2200" b="0" i="0" u="none" strike="noStrike" kern="0" cap="none" spc="0" normalizeH="0" baseline="0" noProof="0">
                <a:ln>
                  <a:noFill/>
                </a:ln>
                <a:solidFill>
                  <a:srgbClr val="FFFFFF"/>
                </a:solidFill>
                <a:effectLst/>
                <a:uLnTx/>
                <a:uFillTx/>
                <a:latin typeface="Candara" panose="020E0502030303020204" pitchFamily="34" charset="0"/>
                <a:cs typeface="Arial"/>
                <a:sym typeface="Arial"/>
              </a:endParaRPr>
            </a:p>
          </p:txBody>
        </p:sp>
        <p:sp>
          <p:nvSpPr>
            <p:cNvPr id="105491" name="Text Box 39"/>
            <p:cNvSpPr txBox="1">
              <a:spLocks noChangeArrowheads="1"/>
            </p:cNvSpPr>
            <p:nvPr/>
          </p:nvSpPr>
          <p:spPr bwMode="auto">
            <a:xfrm>
              <a:off x="1017" y="3091"/>
              <a:ext cx="1165"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800">
                  <a:solidFill>
                    <a:schemeClr val="tx1"/>
                  </a:solidFill>
                  <a:latin typeface="Arial" panose="020B0604020202020204" pitchFamily="34" charset="0"/>
                </a:defRPr>
              </a:lvl1pPr>
              <a:lvl2pPr marL="742950" indent="-285750" defTabSz="382588">
                <a:defRPr sz="2800">
                  <a:solidFill>
                    <a:schemeClr val="tx1"/>
                  </a:solidFill>
                  <a:latin typeface="Arial" panose="020B0604020202020204" pitchFamily="34" charset="0"/>
                </a:defRPr>
              </a:lvl2pPr>
              <a:lvl3pPr marL="1143000" indent="-228600" defTabSz="382588">
                <a:defRPr sz="2800">
                  <a:solidFill>
                    <a:schemeClr val="tx1"/>
                  </a:solidFill>
                  <a:latin typeface="Arial" panose="020B0604020202020204" pitchFamily="34" charset="0"/>
                </a:defRPr>
              </a:lvl3pPr>
              <a:lvl4pPr marL="1600200" indent="-228600" defTabSz="382588">
                <a:defRPr sz="2800">
                  <a:solidFill>
                    <a:schemeClr val="tx1"/>
                  </a:solidFill>
                  <a:latin typeface="Arial" panose="020B0604020202020204" pitchFamily="34" charset="0"/>
                </a:defRPr>
              </a:lvl4pPr>
              <a:lvl5pPr marL="2057400" indent="-228600" defTabSz="382588">
                <a:defRPr sz="2800">
                  <a:solidFill>
                    <a:schemeClr val="tx1"/>
                  </a:solidFill>
                  <a:latin typeface="Arial" panose="020B0604020202020204" pitchFamily="34" charset="0"/>
                </a:defRPr>
              </a:lvl5pPr>
              <a:lvl6pPr marL="2514600" indent="-228600" defTabSz="382588"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382588"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382588"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382588"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Transmitting</a:t>
              </a:r>
            </a:p>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Case (A)</a:t>
              </a:r>
              <a:endParaRPr kumimoji="1" lang="en-US" sz="2200" b="0" i="0" u="none" strike="noStrike" kern="0" cap="none" spc="0" normalizeH="0" baseline="0" noProof="0">
                <a:ln>
                  <a:noFill/>
                </a:ln>
                <a:solidFill>
                  <a:srgbClr val="FFFFFF"/>
                </a:solidFill>
                <a:effectLst/>
                <a:uLnTx/>
                <a:uFillTx/>
                <a:latin typeface="Candara" panose="020E0502030303020204" pitchFamily="34" charset="0"/>
                <a:cs typeface="Arial"/>
                <a:sym typeface="Arial"/>
              </a:endParaRPr>
            </a:p>
          </p:txBody>
        </p:sp>
        <p:sp>
          <p:nvSpPr>
            <p:cNvPr id="105492" name="Text Box 40"/>
            <p:cNvSpPr txBox="1">
              <a:spLocks noChangeArrowheads="1"/>
            </p:cNvSpPr>
            <p:nvPr/>
          </p:nvSpPr>
          <p:spPr bwMode="auto">
            <a:xfrm>
              <a:off x="2392" y="3091"/>
              <a:ext cx="74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800">
                  <a:solidFill>
                    <a:schemeClr val="tx1"/>
                  </a:solidFill>
                  <a:latin typeface="Arial" panose="020B0604020202020204" pitchFamily="34" charset="0"/>
                </a:defRPr>
              </a:lvl1pPr>
              <a:lvl2pPr marL="742950" indent="-285750" defTabSz="382588">
                <a:defRPr sz="2800">
                  <a:solidFill>
                    <a:schemeClr val="tx1"/>
                  </a:solidFill>
                  <a:latin typeface="Arial" panose="020B0604020202020204" pitchFamily="34" charset="0"/>
                </a:defRPr>
              </a:lvl2pPr>
              <a:lvl3pPr marL="1143000" indent="-228600" defTabSz="382588">
                <a:defRPr sz="2800">
                  <a:solidFill>
                    <a:schemeClr val="tx1"/>
                  </a:solidFill>
                  <a:latin typeface="Arial" panose="020B0604020202020204" pitchFamily="34" charset="0"/>
                </a:defRPr>
              </a:lvl3pPr>
              <a:lvl4pPr marL="1600200" indent="-228600" defTabSz="382588">
                <a:defRPr sz="2800">
                  <a:solidFill>
                    <a:schemeClr val="tx1"/>
                  </a:solidFill>
                  <a:latin typeface="Arial" panose="020B0604020202020204" pitchFamily="34" charset="0"/>
                </a:defRPr>
              </a:lvl4pPr>
              <a:lvl5pPr marL="2057400" indent="-228600" defTabSz="382588">
                <a:defRPr sz="2800">
                  <a:solidFill>
                    <a:schemeClr val="tx1"/>
                  </a:solidFill>
                  <a:latin typeface="Arial" panose="020B0604020202020204" pitchFamily="34" charset="0"/>
                </a:defRPr>
              </a:lvl5pPr>
              <a:lvl6pPr marL="2514600" indent="-228600" defTabSz="382588"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382588"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382588"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382588"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Immune (B)</a:t>
              </a:r>
              <a:endParaRPr kumimoji="1" lang="en-US" sz="2200" b="0" i="0" u="none" strike="noStrike" kern="0" cap="none" spc="0" normalizeH="0" baseline="0" noProof="0">
                <a:ln>
                  <a:noFill/>
                </a:ln>
                <a:solidFill>
                  <a:srgbClr val="FFFFFF"/>
                </a:solidFill>
                <a:effectLst/>
                <a:uLnTx/>
                <a:uFillTx/>
                <a:latin typeface="Candara" panose="020E0502030303020204" pitchFamily="34" charset="0"/>
                <a:cs typeface="Arial"/>
                <a:sym typeface="Arial"/>
              </a:endParaRPr>
            </a:p>
          </p:txBody>
        </p:sp>
        <p:sp>
          <p:nvSpPr>
            <p:cNvPr id="105493" name="Text Box 41"/>
            <p:cNvSpPr txBox="1">
              <a:spLocks noChangeArrowheads="1"/>
            </p:cNvSpPr>
            <p:nvPr/>
          </p:nvSpPr>
          <p:spPr bwMode="auto">
            <a:xfrm>
              <a:off x="168" y="2627"/>
              <a:ext cx="1343"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800">
                  <a:solidFill>
                    <a:schemeClr val="tx1"/>
                  </a:solidFill>
                  <a:latin typeface="Arial" panose="020B0604020202020204" pitchFamily="34" charset="0"/>
                </a:defRPr>
              </a:lvl1pPr>
              <a:lvl2pPr marL="742950" indent="-285750" defTabSz="382588">
                <a:defRPr sz="2800">
                  <a:solidFill>
                    <a:schemeClr val="tx1"/>
                  </a:solidFill>
                  <a:latin typeface="Arial" panose="020B0604020202020204" pitchFamily="34" charset="0"/>
                </a:defRPr>
              </a:lvl2pPr>
              <a:lvl3pPr marL="1143000" indent="-228600" defTabSz="382588">
                <a:defRPr sz="2800">
                  <a:solidFill>
                    <a:schemeClr val="tx1"/>
                  </a:solidFill>
                  <a:latin typeface="Arial" panose="020B0604020202020204" pitchFamily="34" charset="0"/>
                </a:defRPr>
              </a:lvl3pPr>
              <a:lvl4pPr marL="1600200" indent="-228600" defTabSz="382588">
                <a:defRPr sz="2800">
                  <a:solidFill>
                    <a:schemeClr val="tx1"/>
                  </a:solidFill>
                  <a:latin typeface="Arial" panose="020B0604020202020204" pitchFamily="34" charset="0"/>
                </a:defRPr>
              </a:lvl4pPr>
              <a:lvl5pPr marL="2057400" indent="-228600" defTabSz="382588">
                <a:defRPr sz="2800">
                  <a:solidFill>
                    <a:schemeClr val="tx1"/>
                  </a:solidFill>
                  <a:latin typeface="Arial" panose="020B0604020202020204" pitchFamily="34" charset="0"/>
                </a:defRPr>
              </a:lvl5pPr>
              <a:lvl6pPr marL="2514600" indent="-228600" defTabSz="382588"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382588"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382588"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382588"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Transmission</a:t>
              </a:r>
            </a:p>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terminated</a:t>
              </a:r>
              <a:endParaRPr kumimoji="1" lang="en-US" sz="2200" b="0" i="0" u="none" strike="noStrike" kern="0" cap="none" spc="0" normalizeH="0" baseline="0" noProof="0">
                <a:ln>
                  <a:noFill/>
                </a:ln>
                <a:solidFill>
                  <a:srgbClr val="FFFFFF"/>
                </a:solidFill>
                <a:effectLst/>
                <a:uLnTx/>
                <a:uFillTx/>
                <a:latin typeface="Candara" panose="020E0502030303020204" pitchFamily="34" charset="0"/>
                <a:cs typeface="Arial"/>
                <a:sym typeface="Arial"/>
              </a:endParaRPr>
            </a:p>
          </p:txBody>
        </p:sp>
        <p:grpSp>
          <p:nvGrpSpPr>
            <p:cNvPr id="105494" name="Group 42"/>
            <p:cNvGrpSpPr>
              <a:grpSpLocks/>
            </p:cNvGrpSpPr>
            <p:nvPr/>
          </p:nvGrpSpPr>
          <p:grpSpPr bwMode="auto">
            <a:xfrm>
              <a:off x="3840" y="2509"/>
              <a:ext cx="184" cy="487"/>
              <a:chOff x="4437" y="2926"/>
              <a:chExt cx="207" cy="487"/>
            </a:xfrm>
          </p:grpSpPr>
          <p:sp>
            <p:nvSpPr>
              <p:cNvPr id="105500" name="Freeform 43"/>
              <p:cNvSpPr>
                <a:spLocks/>
              </p:cNvSpPr>
              <p:nvPr/>
            </p:nvSpPr>
            <p:spPr bwMode="auto">
              <a:xfrm>
                <a:off x="4437" y="3021"/>
                <a:ext cx="207" cy="392"/>
              </a:xfrm>
              <a:custGeom>
                <a:avLst/>
                <a:gdLst>
                  <a:gd name="T0" fmla="*/ 7 w 203"/>
                  <a:gd name="T1" fmla="*/ 391 h 444"/>
                  <a:gd name="T2" fmla="*/ 7 w 203"/>
                  <a:gd name="T3" fmla="*/ 370 h 444"/>
                  <a:gd name="T4" fmla="*/ 52 w 203"/>
                  <a:gd name="T5" fmla="*/ 359 h 444"/>
                  <a:gd name="T6" fmla="*/ 52 w 203"/>
                  <a:gd name="T7" fmla="*/ 49 h 444"/>
                  <a:gd name="T8" fmla="*/ 38 w 203"/>
                  <a:gd name="T9" fmla="*/ 49 h 444"/>
                  <a:gd name="T10" fmla="*/ 30 w 203"/>
                  <a:gd name="T11" fmla="*/ 200 h 444"/>
                  <a:gd name="T12" fmla="*/ 24 w 203"/>
                  <a:gd name="T13" fmla="*/ 200 h 444"/>
                  <a:gd name="T14" fmla="*/ 0 w 203"/>
                  <a:gd name="T15" fmla="*/ 200 h 444"/>
                  <a:gd name="T16" fmla="*/ 0 w 203"/>
                  <a:gd name="T17" fmla="*/ 0 h 444"/>
                  <a:gd name="T18" fmla="*/ 82 w 203"/>
                  <a:gd name="T19" fmla="*/ 0 h 444"/>
                  <a:gd name="T20" fmla="*/ 126 w 203"/>
                  <a:gd name="T21" fmla="*/ 0 h 444"/>
                  <a:gd name="T22" fmla="*/ 206 w 203"/>
                  <a:gd name="T23" fmla="*/ 0 h 444"/>
                  <a:gd name="T24" fmla="*/ 206 w 203"/>
                  <a:gd name="T25" fmla="*/ 200 h 444"/>
                  <a:gd name="T26" fmla="*/ 176 w 203"/>
                  <a:gd name="T27" fmla="*/ 200 h 444"/>
                  <a:gd name="T28" fmla="*/ 167 w 203"/>
                  <a:gd name="T29" fmla="*/ 49 h 444"/>
                  <a:gd name="T30" fmla="*/ 154 w 203"/>
                  <a:gd name="T31" fmla="*/ 49 h 444"/>
                  <a:gd name="T32" fmla="*/ 154 w 203"/>
                  <a:gd name="T33" fmla="*/ 359 h 444"/>
                  <a:gd name="T34" fmla="*/ 198 w 203"/>
                  <a:gd name="T35" fmla="*/ 370 h 444"/>
                  <a:gd name="T36" fmla="*/ 198 w 203"/>
                  <a:gd name="T37" fmla="*/ 391 h 444"/>
                  <a:gd name="T38" fmla="*/ 110 w 203"/>
                  <a:gd name="T39" fmla="*/ 376 h 444"/>
                  <a:gd name="T40" fmla="*/ 104 w 203"/>
                  <a:gd name="T41" fmla="*/ 207 h 444"/>
                  <a:gd name="T42" fmla="*/ 97 w 203"/>
                  <a:gd name="T43" fmla="*/ 376 h 444"/>
                  <a:gd name="T44" fmla="*/ 7 w 203"/>
                  <a:gd name="T45" fmla="*/ 391 h 444"/>
                  <a:gd name="T46" fmla="*/ 7 w 203"/>
                  <a:gd name="T47" fmla="*/ 391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3"/>
                  <a:gd name="T73" fmla="*/ 0 h 444"/>
                  <a:gd name="T74" fmla="*/ 203 w 203"/>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3" h="444">
                    <a:moveTo>
                      <a:pt x="7" y="443"/>
                    </a:moveTo>
                    <a:lnTo>
                      <a:pt x="7" y="419"/>
                    </a:lnTo>
                    <a:lnTo>
                      <a:pt x="51" y="407"/>
                    </a:lnTo>
                    <a:lnTo>
                      <a:pt x="51" y="56"/>
                    </a:lnTo>
                    <a:lnTo>
                      <a:pt x="37" y="56"/>
                    </a:lnTo>
                    <a:lnTo>
                      <a:pt x="29" y="227"/>
                    </a:lnTo>
                    <a:lnTo>
                      <a:pt x="24" y="227"/>
                    </a:lnTo>
                    <a:lnTo>
                      <a:pt x="0" y="227"/>
                    </a:lnTo>
                    <a:lnTo>
                      <a:pt x="0" y="0"/>
                    </a:lnTo>
                    <a:lnTo>
                      <a:pt x="80" y="0"/>
                    </a:lnTo>
                    <a:lnTo>
                      <a:pt x="124" y="0"/>
                    </a:lnTo>
                    <a:lnTo>
                      <a:pt x="202" y="0"/>
                    </a:lnTo>
                    <a:lnTo>
                      <a:pt x="202" y="227"/>
                    </a:lnTo>
                    <a:lnTo>
                      <a:pt x="173" y="227"/>
                    </a:lnTo>
                    <a:lnTo>
                      <a:pt x="164" y="56"/>
                    </a:lnTo>
                    <a:lnTo>
                      <a:pt x="151" y="56"/>
                    </a:lnTo>
                    <a:lnTo>
                      <a:pt x="151" y="407"/>
                    </a:lnTo>
                    <a:lnTo>
                      <a:pt x="194" y="419"/>
                    </a:lnTo>
                    <a:lnTo>
                      <a:pt x="194" y="443"/>
                    </a:lnTo>
                    <a:lnTo>
                      <a:pt x="108" y="426"/>
                    </a:lnTo>
                    <a:lnTo>
                      <a:pt x="102" y="235"/>
                    </a:lnTo>
                    <a:lnTo>
                      <a:pt x="95" y="426"/>
                    </a:lnTo>
                    <a:lnTo>
                      <a:pt x="7" y="443"/>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sp>
            <p:nvSpPr>
              <p:cNvPr id="105501" name="Oval 44"/>
              <p:cNvSpPr>
                <a:spLocks noChangeArrowheads="1"/>
              </p:cNvSpPr>
              <p:nvPr/>
            </p:nvSpPr>
            <p:spPr bwMode="auto">
              <a:xfrm>
                <a:off x="4488" y="2926"/>
                <a:ext cx="104" cy="89"/>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endParaRPr>
              </a:p>
            </p:txBody>
          </p:sp>
        </p:grpSp>
        <p:sp>
          <p:nvSpPr>
            <p:cNvPr id="105495" name="Text Box 45"/>
            <p:cNvSpPr txBox="1">
              <a:spLocks noChangeArrowheads="1"/>
            </p:cNvSpPr>
            <p:nvPr/>
          </p:nvSpPr>
          <p:spPr bwMode="auto">
            <a:xfrm>
              <a:off x="3308" y="3041"/>
              <a:ext cx="1250"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800">
                  <a:solidFill>
                    <a:schemeClr val="tx1"/>
                  </a:solidFill>
                  <a:latin typeface="Arial" panose="020B0604020202020204" pitchFamily="34" charset="0"/>
                </a:defRPr>
              </a:lvl1pPr>
              <a:lvl2pPr marL="742950" indent="-285750" defTabSz="382588">
                <a:defRPr sz="2800">
                  <a:solidFill>
                    <a:schemeClr val="tx1"/>
                  </a:solidFill>
                  <a:latin typeface="Arial" panose="020B0604020202020204" pitchFamily="34" charset="0"/>
                </a:defRPr>
              </a:lvl2pPr>
              <a:lvl3pPr marL="1143000" indent="-228600" defTabSz="382588">
                <a:defRPr sz="2800">
                  <a:solidFill>
                    <a:schemeClr val="tx1"/>
                  </a:solidFill>
                  <a:latin typeface="Arial" panose="020B0604020202020204" pitchFamily="34" charset="0"/>
                </a:defRPr>
              </a:lvl3pPr>
              <a:lvl4pPr marL="1600200" indent="-228600" defTabSz="382588">
                <a:defRPr sz="2800">
                  <a:solidFill>
                    <a:schemeClr val="tx1"/>
                  </a:solidFill>
                  <a:latin typeface="Arial" panose="020B0604020202020204" pitchFamily="34" charset="0"/>
                </a:defRPr>
              </a:lvl4pPr>
              <a:lvl5pPr marL="2057400" indent="-228600" defTabSz="382588">
                <a:defRPr sz="2800">
                  <a:solidFill>
                    <a:schemeClr val="tx1"/>
                  </a:solidFill>
                  <a:latin typeface="Arial" panose="020B0604020202020204" pitchFamily="34" charset="0"/>
                </a:defRPr>
              </a:lvl5pPr>
              <a:lvl6pPr marL="2514600" indent="-228600" defTabSz="382588"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382588"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382588"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382588"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Susceptible (C)</a:t>
              </a:r>
            </a:p>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(Indirectly</a:t>
              </a:r>
            </a:p>
            <a:p>
              <a:pPr marL="0" marR="0" lvl="0" indent="0" algn="ctr" defTabSz="382588" rtl="0" eaLnBrk="0" fontAlgn="base" latinLnBrk="0" hangingPunct="0">
                <a:lnSpc>
                  <a:spcPct val="85000"/>
                </a:lnSpc>
                <a:spcBef>
                  <a:spcPct val="0"/>
                </a:spcBef>
                <a:spcAft>
                  <a:spcPct val="0"/>
                </a:spcAft>
                <a:buClr>
                  <a:srgbClr val="000000"/>
                </a:buClr>
                <a:buSzPct val="90000"/>
                <a:buFont typeface="Monotype Sorts"/>
                <a:buNone/>
                <a:tabLst/>
                <a:defRPr/>
              </a:pPr>
              <a:r>
                <a:rPr kumimoji="1" lang="en-US" sz="2200" b="1" i="0" u="none" strike="noStrike" kern="0" cap="none" spc="0" normalizeH="0" baseline="0" noProof="0">
                  <a:ln>
                    <a:noFill/>
                  </a:ln>
                  <a:solidFill>
                    <a:srgbClr val="FFFFFF"/>
                  </a:solidFill>
                  <a:effectLst/>
                  <a:uLnTx/>
                  <a:uFillTx/>
                  <a:latin typeface="Candara" panose="020E0502030303020204" pitchFamily="34" charset="0"/>
                  <a:cs typeface="Arial"/>
                  <a:sym typeface="Arial"/>
                </a:rPr>
                <a:t>Protected)</a:t>
              </a:r>
            </a:p>
          </p:txBody>
        </p:sp>
        <p:grpSp>
          <p:nvGrpSpPr>
            <p:cNvPr id="105496" name="Group 46"/>
            <p:cNvGrpSpPr>
              <a:grpSpLocks/>
            </p:cNvGrpSpPr>
            <p:nvPr/>
          </p:nvGrpSpPr>
          <p:grpSpPr bwMode="auto">
            <a:xfrm>
              <a:off x="3258" y="2711"/>
              <a:ext cx="335" cy="110"/>
              <a:chOff x="2401" y="2610"/>
              <a:chExt cx="377" cy="110"/>
            </a:xfrm>
          </p:grpSpPr>
          <p:sp>
            <p:nvSpPr>
              <p:cNvPr id="105498" name="Line 47"/>
              <p:cNvSpPr>
                <a:spLocks noChangeShapeType="1"/>
              </p:cNvSpPr>
              <p:nvPr/>
            </p:nvSpPr>
            <p:spPr bwMode="auto">
              <a:xfrm>
                <a:off x="2401" y="2667"/>
                <a:ext cx="307" cy="0"/>
              </a:xfrm>
              <a:prstGeom prst="line">
                <a:avLst/>
              </a:prstGeom>
              <a:noFill/>
              <a:ln w="31472">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sp>
            <p:nvSpPr>
              <p:cNvPr id="105499" name="Freeform 48"/>
              <p:cNvSpPr>
                <a:spLocks/>
              </p:cNvSpPr>
              <p:nvPr/>
            </p:nvSpPr>
            <p:spPr bwMode="auto">
              <a:xfrm>
                <a:off x="2649" y="2610"/>
                <a:ext cx="129" cy="110"/>
              </a:xfrm>
              <a:custGeom>
                <a:avLst/>
                <a:gdLst>
                  <a:gd name="T0" fmla="*/ 3 w 126"/>
                  <a:gd name="T1" fmla="*/ 105 h 125"/>
                  <a:gd name="T2" fmla="*/ 128 w 126"/>
                  <a:gd name="T3" fmla="*/ 52 h 125"/>
                  <a:gd name="T4" fmla="*/ 6 w 126"/>
                  <a:gd name="T5" fmla="*/ 0 h 125"/>
                  <a:gd name="T6" fmla="*/ 0 w 126"/>
                  <a:gd name="T7" fmla="*/ 109 h 125"/>
                  <a:gd name="T8" fmla="*/ 3 w 126"/>
                  <a:gd name="T9" fmla="*/ 105 h 125"/>
                  <a:gd name="T10" fmla="*/ 3 w 126"/>
                  <a:gd name="T11" fmla="*/ 105 h 125"/>
                  <a:gd name="T12" fmla="*/ 0 60000 65536"/>
                  <a:gd name="T13" fmla="*/ 0 60000 65536"/>
                  <a:gd name="T14" fmla="*/ 0 60000 65536"/>
                  <a:gd name="T15" fmla="*/ 0 60000 65536"/>
                  <a:gd name="T16" fmla="*/ 0 60000 65536"/>
                  <a:gd name="T17" fmla="*/ 0 60000 65536"/>
                  <a:gd name="T18" fmla="*/ 0 w 126"/>
                  <a:gd name="T19" fmla="*/ 0 h 125"/>
                  <a:gd name="T20" fmla="*/ 126 w 126"/>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26" h="125">
                    <a:moveTo>
                      <a:pt x="3" y="119"/>
                    </a:moveTo>
                    <a:lnTo>
                      <a:pt x="125" y="59"/>
                    </a:lnTo>
                    <a:lnTo>
                      <a:pt x="6" y="0"/>
                    </a:lnTo>
                    <a:lnTo>
                      <a:pt x="0" y="124"/>
                    </a:lnTo>
                    <a:lnTo>
                      <a:pt x="3" y="119"/>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grpSp>
        <p:sp>
          <p:nvSpPr>
            <p:cNvPr id="105497" name="Line 49"/>
            <p:cNvSpPr>
              <a:spLocks noChangeShapeType="1"/>
            </p:cNvSpPr>
            <p:nvPr/>
          </p:nvSpPr>
          <p:spPr bwMode="auto">
            <a:xfrm flipH="1">
              <a:off x="3616" y="2485"/>
              <a:ext cx="2" cy="541"/>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lang="en-US" sz="2800" b="0" i="0" u="none" strike="noStrike" kern="0" cap="none" spc="0" normalizeH="0" baseline="0" noProof="0">
                <a:ln>
                  <a:noFill/>
                </a:ln>
                <a:solidFill>
                  <a:srgbClr val="FFFFFF"/>
                </a:solidFill>
                <a:effectLst/>
                <a:uLnTx/>
                <a:uFillTx/>
                <a:latin typeface="Arial" panose="020B0604020202020204" pitchFamily="34" charset="0"/>
                <a:cs typeface="Arial"/>
                <a:sym typeface="Arial"/>
              </a:endParaRPr>
            </a:p>
          </p:txBody>
        </p:sp>
      </p:grpSp>
    </p:spTree>
    <p:extLst>
      <p:ext uri="{BB962C8B-B14F-4D97-AF65-F5344CB8AC3E}">
        <p14:creationId xmlns:p14="http://schemas.microsoft.com/office/powerpoint/2010/main" val="2002586656"/>
      </p:ext>
    </p:extLst>
  </p:cSld>
  <p:clrMapOvr>
    <a:masterClrMapping/>
  </p:clrMapOvr>
  <p:transition>
    <p:pull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32F9AC43-D46F-46C5-B226-117E1B750637}" type="slidenum">
              <a:rPr kumimoji="0" lang="en-US" sz="12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2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3" name="Rectangle 2"/>
          <p:cNvSpPr/>
          <p:nvPr/>
        </p:nvSpPr>
        <p:spPr>
          <a:xfrm>
            <a:off x="2379664" y="1039813"/>
            <a:ext cx="319087" cy="234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mn-ea"/>
                <a:cs typeface="+mn-cs"/>
                <a:sym typeface="Arial"/>
              </a:rPr>
              <a:t>1</a:t>
            </a:r>
          </a:p>
        </p:txBody>
      </p:sp>
      <p:cxnSp>
        <p:nvCxnSpPr>
          <p:cNvPr id="5" name="Straight Arrow Connector 4"/>
          <p:cNvCxnSpPr/>
          <p:nvPr/>
        </p:nvCxnSpPr>
        <p:spPr>
          <a:xfrm>
            <a:off x="2538414" y="1409701"/>
            <a:ext cx="9525" cy="436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720851" y="2030413"/>
            <a:ext cx="1636713" cy="260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mn-ea"/>
                <a:cs typeface="+mn-cs"/>
                <a:sym typeface="Arial"/>
              </a:rPr>
              <a:t>18</a:t>
            </a:r>
          </a:p>
        </p:txBody>
      </p:sp>
      <p:cxnSp>
        <p:nvCxnSpPr>
          <p:cNvPr id="8" name="Straight Arrow Connector 7"/>
          <p:cNvCxnSpPr/>
          <p:nvPr/>
        </p:nvCxnSpPr>
        <p:spPr>
          <a:xfrm>
            <a:off x="2547938" y="2466976"/>
            <a:ext cx="0" cy="493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24000" y="3087689"/>
            <a:ext cx="2927350" cy="1031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mn-ea"/>
                <a:cs typeface="+mn-cs"/>
                <a:sym typeface="Arial"/>
              </a:rPr>
              <a:t>324</a:t>
            </a:r>
          </a:p>
        </p:txBody>
      </p:sp>
      <p:cxnSp>
        <p:nvCxnSpPr>
          <p:cNvPr id="11" name="Straight Arrow Connector 10"/>
          <p:cNvCxnSpPr/>
          <p:nvPr/>
        </p:nvCxnSpPr>
        <p:spPr>
          <a:xfrm>
            <a:off x="2538413" y="4286250"/>
            <a:ext cx="0" cy="554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24000" y="4941888"/>
            <a:ext cx="5780088" cy="191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mn-ea"/>
                <a:cs typeface="+mn-cs"/>
                <a:sym typeface="Arial"/>
              </a:rPr>
              <a:t>5832</a:t>
            </a:r>
          </a:p>
        </p:txBody>
      </p:sp>
      <p:sp>
        <p:nvSpPr>
          <p:cNvPr id="13" name="Rectangle 12"/>
          <p:cNvSpPr/>
          <p:nvPr/>
        </p:nvSpPr>
        <p:spPr>
          <a:xfrm>
            <a:off x="6465888" y="1039813"/>
            <a:ext cx="317500" cy="234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mn-ea"/>
                <a:cs typeface="+mn-cs"/>
                <a:sym typeface="Arial"/>
              </a:rPr>
              <a:t>1</a:t>
            </a:r>
          </a:p>
        </p:txBody>
      </p:sp>
      <p:cxnSp>
        <p:nvCxnSpPr>
          <p:cNvPr id="15" name="Straight Arrow Connector 14"/>
          <p:cNvCxnSpPr/>
          <p:nvPr/>
        </p:nvCxnSpPr>
        <p:spPr>
          <a:xfrm>
            <a:off x="6640514" y="1409701"/>
            <a:ext cx="9525" cy="436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461126" y="2030413"/>
            <a:ext cx="360363" cy="260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mn-ea"/>
                <a:cs typeface="+mn-cs"/>
                <a:sym typeface="Arial"/>
              </a:rPr>
              <a:t>2</a:t>
            </a:r>
          </a:p>
        </p:txBody>
      </p:sp>
      <p:sp>
        <p:nvSpPr>
          <p:cNvPr id="17" name="Rectangle 16"/>
          <p:cNvSpPr/>
          <p:nvPr/>
        </p:nvSpPr>
        <p:spPr>
          <a:xfrm>
            <a:off x="6465888" y="2924176"/>
            <a:ext cx="355600" cy="32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mn-ea"/>
                <a:cs typeface="+mn-cs"/>
                <a:sym typeface="Arial"/>
              </a:rPr>
              <a:t>4</a:t>
            </a:r>
          </a:p>
        </p:txBody>
      </p:sp>
      <p:sp>
        <p:nvSpPr>
          <p:cNvPr id="18" name="Rectangle 17"/>
          <p:cNvSpPr/>
          <p:nvPr/>
        </p:nvSpPr>
        <p:spPr>
          <a:xfrm>
            <a:off x="6350001" y="3943351"/>
            <a:ext cx="600075" cy="352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mn-ea"/>
                <a:cs typeface="+mn-cs"/>
                <a:sym typeface="Arial"/>
              </a:rPr>
              <a:t>8</a:t>
            </a:r>
          </a:p>
        </p:txBody>
      </p:sp>
      <p:cxnSp>
        <p:nvCxnSpPr>
          <p:cNvPr id="20" name="Straight Arrow Connector 19"/>
          <p:cNvCxnSpPr/>
          <p:nvPr/>
        </p:nvCxnSpPr>
        <p:spPr>
          <a:xfrm>
            <a:off x="6640513" y="2466976"/>
            <a:ext cx="0"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640513" y="3363914"/>
            <a:ext cx="0" cy="403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683625" y="1039813"/>
            <a:ext cx="273050" cy="234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mn-ea"/>
                <a:cs typeface="+mn-cs"/>
                <a:sym typeface="Arial"/>
              </a:rPr>
              <a:t>1</a:t>
            </a:r>
          </a:p>
        </p:txBody>
      </p:sp>
      <p:cxnSp>
        <p:nvCxnSpPr>
          <p:cNvPr id="25" name="Straight Arrow Connector 24"/>
          <p:cNvCxnSpPr/>
          <p:nvPr/>
        </p:nvCxnSpPr>
        <p:spPr>
          <a:xfrm>
            <a:off x="8813800" y="1409701"/>
            <a:ext cx="7938" cy="436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683625" y="2030413"/>
            <a:ext cx="273050" cy="260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mn-ea"/>
                <a:cs typeface="+mn-cs"/>
                <a:sym typeface="Arial"/>
              </a:rPr>
              <a:t>1</a:t>
            </a:r>
          </a:p>
        </p:txBody>
      </p:sp>
      <p:cxnSp>
        <p:nvCxnSpPr>
          <p:cNvPr id="28" name="Straight Arrow Connector 27"/>
          <p:cNvCxnSpPr/>
          <p:nvPr/>
        </p:nvCxnSpPr>
        <p:spPr>
          <a:xfrm>
            <a:off x="8813800" y="2466976"/>
            <a:ext cx="7938"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8683625" y="2924176"/>
            <a:ext cx="273050" cy="327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mn-ea"/>
                <a:cs typeface="+mn-cs"/>
                <a:sym typeface="Arial"/>
              </a:rPr>
              <a:t>0</a:t>
            </a:r>
          </a:p>
        </p:txBody>
      </p:sp>
      <p:sp>
        <p:nvSpPr>
          <p:cNvPr id="107542" name="TextBox 29"/>
          <p:cNvSpPr txBox="1">
            <a:spLocks noChangeArrowheads="1"/>
          </p:cNvSpPr>
          <p:nvPr/>
        </p:nvSpPr>
        <p:spPr bwMode="auto">
          <a:xfrm>
            <a:off x="1976439" y="411164"/>
            <a:ext cx="2219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ndara" panose="020E0502030303020204" pitchFamily="34" charset="0"/>
                <a:cs typeface="Arial"/>
                <a:sym typeface="Arial"/>
              </a:rPr>
              <a:t>0 % Immunity</a:t>
            </a:r>
          </a:p>
        </p:txBody>
      </p:sp>
      <p:sp>
        <p:nvSpPr>
          <p:cNvPr id="107543" name="TextBox 30"/>
          <p:cNvSpPr txBox="1">
            <a:spLocks noChangeArrowheads="1"/>
          </p:cNvSpPr>
          <p:nvPr/>
        </p:nvSpPr>
        <p:spPr bwMode="auto">
          <a:xfrm>
            <a:off x="5401994" y="411164"/>
            <a:ext cx="2073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ndara" panose="020E0502030303020204" pitchFamily="34" charset="0"/>
                <a:cs typeface="Arial"/>
                <a:sym typeface="Arial"/>
              </a:rPr>
              <a:t>90 % Immunity</a:t>
            </a:r>
          </a:p>
        </p:txBody>
      </p:sp>
      <p:sp>
        <p:nvSpPr>
          <p:cNvPr id="107544" name="TextBox 31"/>
          <p:cNvSpPr txBox="1">
            <a:spLocks noChangeArrowheads="1"/>
          </p:cNvSpPr>
          <p:nvPr/>
        </p:nvSpPr>
        <p:spPr bwMode="auto">
          <a:xfrm>
            <a:off x="7996239" y="411164"/>
            <a:ext cx="2395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ndara" panose="020E0502030303020204" pitchFamily="34" charset="0"/>
                <a:cs typeface="Arial"/>
                <a:sym typeface="Arial"/>
              </a:rPr>
              <a:t>95 % Immunity</a:t>
            </a:r>
          </a:p>
        </p:txBody>
      </p:sp>
      <p:sp>
        <p:nvSpPr>
          <p:cNvPr id="107545" name="TextBox 32"/>
          <p:cNvSpPr txBox="1">
            <a:spLocks noChangeArrowheads="1"/>
          </p:cNvSpPr>
          <p:nvPr/>
        </p:nvSpPr>
        <p:spPr bwMode="auto">
          <a:xfrm>
            <a:off x="7848601" y="4840289"/>
            <a:ext cx="2543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r>
              <a:rPr kumimoji="0" lang="en-US" sz="1800" b="1" i="0" u="none" strike="noStrike" kern="0" cap="none" spc="0" normalizeH="0" baseline="0" noProof="0" dirty="0">
                <a:ln>
                  <a:noFill/>
                </a:ln>
                <a:solidFill>
                  <a:prstClr val="black"/>
                </a:solidFill>
                <a:effectLst/>
                <a:uLnTx/>
                <a:uFillTx/>
                <a:latin typeface="Candara" panose="020E0502030303020204" pitchFamily="34" charset="0"/>
                <a:cs typeface="Arial"/>
                <a:sym typeface="Arial"/>
              </a:rPr>
              <a:t>Measles Transmission and Population Immunity</a:t>
            </a:r>
          </a:p>
        </p:txBody>
      </p:sp>
    </p:spTree>
    <p:extLst>
      <p:ext uri="{BB962C8B-B14F-4D97-AF65-F5344CB8AC3E}">
        <p14:creationId xmlns:p14="http://schemas.microsoft.com/office/powerpoint/2010/main" val="3605825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62498" name="Rectangle 2"/>
          <p:cNvSpPr>
            <a:spLocks noChangeArrowheads="1"/>
          </p:cNvSpPr>
          <p:nvPr/>
        </p:nvSpPr>
        <p:spPr bwMode="auto">
          <a:xfrm>
            <a:off x="1566864" y="187325"/>
            <a:ext cx="9101137" cy="1143000"/>
          </a:xfrm>
          <a:prstGeom prst="rect">
            <a:avLst/>
          </a:prstGeom>
          <a:noFill/>
          <a:ln w="9525">
            <a:noFill/>
            <a:miter lim="800000"/>
            <a:headEnd/>
            <a:tailEnd/>
          </a:ln>
          <a:effectLst/>
        </p:spPr>
        <p:txBody>
          <a:bodyPr lIns="92075" tIns="46038" rIns="92075" bIns="46038" anchor="ctr"/>
          <a:lstStyle/>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FCDB62"/>
                </a:solidFill>
                <a:effectLst>
                  <a:outerShdw blurRad="38100" dist="38100" dir="2700000" algn="tl">
                    <a:srgbClr val="C0C0C0"/>
                  </a:outerShdw>
                </a:effectLst>
                <a:uLnTx/>
                <a:uFillTx/>
                <a:latin typeface="Arial Narrow" pitchFamily="34" charset="0"/>
                <a:cs typeface="Arial"/>
                <a:sym typeface="Arial"/>
              </a:rPr>
              <a:t>Herd Immunity Thresholds for Selected Vaccine-Preventable Diseases</a:t>
            </a:r>
          </a:p>
        </p:txBody>
      </p:sp>
      <p:graphicFrame>
        <p:nvGraphicFramePr>
          <p:cNvPr id="362679" name="Group 183"/>
          <p:cNvGraphicFramePr>
            <a:graphicFrameLocks noGrp="1"/>
          </p:cNvGraphicFramePr>
          <p:nvPr/>
        </p:nvGraphicFramePr>
        <p:xfrm>
          <a:off x="2011364" y="1409700"/>
          <a:ext cx="8220075" cy="4405912"/>
        </p:xfrm>
        <a:graphic>
          <a:graphicData uri="http://schemas.openxmlformats.org/drawingml/2006/table">
            <a:tbl>
              <a:tblPr/>
              <a:tblGrid>
                <a:gridCol w="1644650">
                  <a:extLst>
                    <a:ext uri="{9D8B030D-6E8A-4147-A177-3AD203B41FA5}">
                      <a16:colId xmlns:a16="http://schemas.microsoft.com/office/drawing/2014/main" val="20000"/>
                    </a:ext>
                  </a:extLst>
                </a:gridCol>
                <a:gridCol w="1644650">
                  <a:extLst>
                    <a:ext uri="{9D8B030D-6E8A-4147-A177-3AD203B41FA5}">
                      <a16:colId xmlns:a16="http://schemas.microsoft.com/office/drawing/2014/main" val="20001"/>
                    </a:ext>
                  </a:extLst>
                </a:gridCol>
                <a:gridCol w="1641475">
                  <a:extLst>
                    <a:ext uri="{9D8B030D-6E8A-4147-A177-3AD203B41FA5}">
                      <a16:colId xmlns:a16="http://schemas.microsoft.com/office/drawing/2014/main" val="20002"/>
                    </a:ext>
                  </a:extLst>
                </a:gridCol>
                <a:gridCol w="1644650">
                  <a:extLst>
                    <a:ext uri="{9D8B030D-6E8A-4147-A177-3AD203B41FA5}">
                      <a16:colId xmlns:a16="http://schemas.microsoft.com/office/drawing/2014/main" val="20003"/>
                    </a:ext>
                  </a:extLst>
                </a:gridCol>
                <a:gridCol w="1644650">
                  <a:extLst>
                    <a:ext uri="{9D8B030D-6E8A-4147-A177-3AD203B41FA5}">
                      <a16:colId xmlns:a16="http://schemas.microsoft.com/office/drawing/2014/main" val="20004"/>
                    </a:ext>
                  </a:extLst>
                </a:gridCol>
              </a:tblGrid>
              <a:tr h="40645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endParaRPr>
                    </a:p>
                  </a:txBody>
                  <a:tcPr marT="45727" marB="45727" horzOverflow="overflow">
                    <a:lnL w="28575"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Immunization Levels</a:t>
                      </a:r>
                    </a:p>
                  </a:txBody>
                  <a:tcPr marT="45727" marB="45727" horzOverflow="overflow">
                    <a:lnL w="12700"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777352">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Disease</a:t>
                      </a:r>
                    </a:p>
                  </a:txBody>
                  <a:tcPr marT="45727" marB="45727" horzOverflow="overflow">
                    <a:lnL w="28575"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R</a:t>
                      </a:r>
                      <a:r>
                        <a:rPr kumimoji="0" lang="en-US" sz="2000" b="1" i="0" u="none" strike="noStrike" cap="none" normalizeH="0" baseline="-25000">
                          <a:ln>
                            <a:noFill/>
                          </a:ln>
                          <a:solidFill>
                            <a:srgbClr val="FCDB62"/>
                          </a:solidFill>
                          <a:effectLst>
                            <a:outerShdw blurRad="38100" dist="38100" dir="2700000" algn="tl">
                              <a:srgbClr val="C0C0C0"/>
                            </a:outerShdw>
                          </a:effectLst>
                          <a:latin typeface="Arial" pitchFamily="34" charset="0"/>
                        </a:rPr>
                        <a:t>o</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Herd Immunity</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1999</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19-35 Months</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1997-1998</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Pre-School</a:t>
                      </a:r>
                    </a:p>
                  </a:txBody>
                  <a:tcPr marT="45727" marB="45727" horzOverflow="overflow">
                    <a:lnL w="12700"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04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Diphtheria</a:t>
                      </a:r>
                    </a:p>
                  </a:txBody>
                  <a:tcPr marT="45727" marB="45727" horzOverflow="overflow">
                    <a:lnL w="28575"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6-7</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85%*</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83%*</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9%</a:t>
                      </a:r>
                    </a:p>
                  </a:txBody>
                  <a:tcPr marT="45727" marB="45727" horzOverflow="overflow">
                    <a:lnL w="12700"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04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Measles</a:t>
                      </a:r>
                    </a:p>
                  </a:txBody>
                  <a:tcPr marT="45727" marB="45727" horzOverflow="overflow">
                    <a:lnL w="28575"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12-18</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83-94%</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92%</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96%</a:t>
                      </a:r>
                    </a:p>
                  </a:txBody>
                  <a:tcPr marT="45727" marB="45727" horzOverflow="overflow">
                    <a:lnL w="12700"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04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Mumps</a:t>
                      </a:r>
                    </a:p>
                  </a:txBody>
                  <a:tcPr marT="45727" marB="45727" horzOverflow="overflow">
                    <a:lnL w="28575"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4-7</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75-86%</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92%</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97%</a:t>
                      </a:r>
                    </a:p>
                  </a:txBody>
                  <a:tcPr marT="45727" marB="45727" horzOverflow="overflow">
                    <a:lnL w="12700"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8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Pertussis</a:t>
                      </a:r>
                    </a:p>
                  </a:txBody>
                  <a:tcPr marT="45727" marB="45727" horzOverflow="overflow">
                    <a:lnL w="28575"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12-17</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92-94%</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83%*</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97%</a:t>
                      </a:r>
                    </a:p>
                  </a:txBody>
                  <a:tcPr marT="45727" marB="45727" horzOverflow="overflow">
                    <a:lnL w="12700"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04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Polio</a:t>
                      </a:r>
                    </a:p>
                  </a:txBody>
                  <a:tcPr marT="45727" marB="45727" horzOverflow="overflow">
                    <a:lnL w="28575"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5-7</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80-86%</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90%</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97%</a:t>
                      </a:r>
                    </a:p>
                  </a:txBody>
                  <a:tcPr marT="45727" marB="45727" horzOverflow="overflow">
                    <a:lnL w="12700"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04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Rubella</a:t>
                      </a:r>
                    </a:p>
                  </a:txBody>
                  <a:tcPr marT="45727" marB="45727" horzOverflow="overflow">
                    <a:lnL w="28575"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6-7</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83-85%</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92%</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97%</a:t>
                      </a:r>
                    </a:p>
                  </a:txBody>
                  <a:tcPr marT="45727" marB="45727" horzOverflow="overflow">
                    <a:lnL w="12700"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04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CDB62"/>
                          </a:solidFill>
                          <a:effectLst>
                            <a:outerShdw blurRad="38100" dist="38100" dir="2700000" algn="tl">
                              <a:srgbClr val="C0C0C0"/>
                            </a:outerShdw>
                          </a:effectLst>
                          <a:latin typeface="Arial" pitchFamily="34" charset="0"/>
                        </a:rPr>
                        <a:t>Smallpox</a:t>
                      </a:r>
                    </a:p>
                  </a:txBody>
                  <a:tcPr marT="45727" marB="45727" horzOverflow="overflow">
                    <a:lnL w="28575"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5-7</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80-85%</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__</a:t>
                      </a:r>
                    </a:p>
                  </a:txBody>
                  <a:tcPr marT="45727" marB="45727"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CDB62"/>
                          </a:solidFill>
                          <a:effectLst>
                            <a:outerShdw blurRad="38100" dist="38100" dir="2700000" algn="tl">
                              <a:srgbClr val="C0C0C0"/>
                            </a:outerShdw>
                          </a:effectLst>
                          <a:latin typeface="Arial" pitchFamily="34" charset="0"/>
                        </a:rPr>
                        <a:t>__</a:t>
                      </a:r>
                    </a:p>
                  </a:txBody>
                  <a:tcPr marT="45727" marB="45727" horzOverflow="overflow">
                    <a:lnL w="12700"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08606" name="Text Box 86"/>
          <p:cNvSpPr txBox="1">
            <a:spLocks noChangeArrowheads="1"/>
          </p:cNvSpPr>
          <p:nvPr/>
        </p:nvSpPr>
        <p:spPr bwMode="auto">
          <a:xfrm>
            <a:off x="2525713" y="5984876"/>
            <a:ext cx="6477000"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Font typeface="Wingdings" panose="05000000000000000000" pitchFamily="2" charset="2"/>
              <a:buChar char="l"/>
              <a:defRPr sz="2400" b="1">
                <a:solidFill>
                  <a:srgbClr val="FFFFFF"/>
                </a:solidFill>
                <a:latin typeface="Arial" panose="020B0604020202020204" pitchFamily="34" charset="0"/>
              </a:defRPr>
            </a:lvl1pPr>
            <a:lvl2pPr marL="742950" indent="-285750">
              <a:spcBef>
                <a:spcPct val="20000"/>
              </a:spcBef>
              <a:buClr>
                <a:schemeClr val="hlink"/>
              </a:buClr>
              <a:buSzPct val="100000"/>
              <a:buChar char="–"/>
              <a:defRPr sz="2400" b="1">
                <a:solidFill>
                  <a:srgbClr val="FFFFFF"/>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b="1">
                <a:solidFill>
                  <a:srgbClr val="FFFFFF"/>
                </a:solidFill>
                <a:latin typeface="Arial" panose="020B0604020202020204" pitchFamily="34" charset="0"/>
              </a:defRPr>
            </a:lvl3pPr>
            <a:lvl4pPr marL="1600200" indent="-228600">
              <a:spcBef>
                <a:spcPct val="20000"/>
              </a:spcBef>
              <a:buClr>
                <a:schemeClr val="hlink"/>
              </a:buClr>
              <a:buSzPct val="55000"/>
              <a:buFont typeface="Wingdings" panose="05000000000000000000" pitchFamily="2" charset="2"/>
              <a:buChar char="u"/>
              <a:defRPr sz="2400" b="1">
                <a:solidFill>
                  <a:srgbClr val="FFFFFF"/>
                </a:solidFill>
                <a:latin typeface="Arial" panose="020B0604020202020204" pitchFamily="34" charset="0"/>
              </a:defRPr>
            </a:lvl4pPr>
            <a:lvl5pPr marL="2057400" indent="-228600">
              <a:spcBef>
                <a:spcPct val="20000"/>
              </a:spcBef>
              <a:buClr>
                <a:schemeClr val="hlink"/>
              </a:buClr>
              <a:buSzPct val="55000"/>
              <a:buFont typeface="Monotype Sorts"/>
              <a:buChar char="s"/>
              <a:defRPr sz="2400" b="1">
                <a:solidFill>
                  <a:srgbClr val="FFFF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55000"/>
              <a:buFont typeface="Monotype Sorts"/>
              <a:buChar char="s"/>
              <a:defRPr sz="2400" b="1">
                <a:solidFill>
                  <a:srgbClr val="FFFF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55000"/>
              <a:buFont typeface="Monotype Sorts"/>
              <a:buChar char="s"/>
              <a:defRPr sz="2400" b="1">
                <a:solidFill>
                  <a:srgbClr val="FFFF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55000"/>
              <a:buFont typeface="Monotype Sorts"/>
              <a:buChar char="s"/>
              <a:defRPr sz="2400" b="1">
                <a:solidFill>
                  <a:srgbClr val="FFFF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55000"/>
              <a:buFont typeface="Monotype Sorts"/>
              <a:buChar char="s"/>
              <a:defRPr sz="2400" b="1">
                <a:solidFill>
                  <a:srgbClr val="FFFFFF"/>
                </a:solidFill>
                <a:latin typeface="Arial" panose="020B0604020202020204" pitchFamily="34" charset="0"/>
              </a:defRPr>
            </a:lvl9pPr>
          </a:lstStyle>
          <a:p>
            <a:pPr marL="0" marR="0" lvl="0" indent="0" algn="l" defTabSz="914400" rtl="0" eaLnBrk="1" fontAlgn="base" latinLnBrk="0" hangingPunct="1">
              <a:lnSpc>
                <a:spcPct val="85000"/>
              </a:lnSpc>
              <a:spcBef>
                <a:spcPct val="20000"/>
              </a:spcBef>
              <a:spcAft>
                <a:spcPct val="0"/>
              </a:spcAft>
              <a:buClrTx/>
              <a:buSzTx/>
              <a:buFont typeface="Wingdings" panose="05000000000000000000" pitchFamily="2" charset="2"/>
              <a:buNone/>
              <a:tabLst/>
              <a:defRPr/>
            </a:pPr>
            <a:r>
              <a:rPr kumimoji="0" lang="en-US" sz="1400" b="1" i="0" u="none" strike="noStrike" kern="0" cap="none" spc="0" normalizeH="0" baseline="0" noProof="0">
                <a:ln>
                  <a:noFill/>
                </a:ln>
                <a:solidFill>
                  <a:srgbClr val="FCDB62"/>
                </a:solidFill>
                <a:effectLst/>
                <a:uLnTx/>
                <a:uFillTx/>
                <a:latin typeface="Arial" panose="020B0604020202020204" pitchFamily="34" charset="0"/>
                <a:cs typeface="Arial"/>
                <a:sym typeface="Arial"/>
              </a:rPr>
              <a:t>*4 doses</a:t>
            </a:r>
          </a:p>
          <a:p>
            <a:pPr marL="0" marR="0" lvl="0" indent="0" algn="l" defTabSz="914400" rtl="0" eaLnBrk="1" fontAlgn="base" latinLnBrk="0" hangingPunct="1">
              <a:lnSpc>
                <a:spcPct val="85000"/>
              </a:lnSpc>
              <a:spcBef>
                <a:spcPct val="20000"/>
              </a:spcBef>
              <a:spcAft>
                <a:spcPct val="0"/>
              </a:spcAft>
              <a:buClrTx/>
              <a:buSzTx/>
              <a:buFont typeface="Wingdings" panose="05000000000000000000" pitchFamily="2" charset="2"/>
              <a:buNone/>
              <a:tabLst/>
              <a:defRPr/>
            </a:pPr>
            <a:r>
              <a:rPr kumimoji="0" lang="en-US" sz="1400" b="1" i="0" u="none" strike="noStrike" kern="0" cap="none" spc="0" normalizeH="0" baseline="0" noProof="0">
                <a:ln>
                  <a:noFill/>
                </a:ln>
                <a:solidFill>
                  <a:srgbClr val="FCDB62"/>
                </a:solidFill>
                <a:effectLst/>
                <a:uLnTx/>
                <a:uFillTx/>
                <a:latin typeface="Arial" panose="020B0604020202020204" pitchFamily="34" charset="0"/>
                <a:cs typeface="Arial"/>
                <a:sym typeface="Arial"/>
              </a:rPr>
              <a:t>†</a:t>
            </a:r>
            <a:r>
              <a:rPr kumimoji="0" lang="en-US" sz="1400" b="1" i="0" u="none" strike="noStrike" kern="0" cap="none" spc="0" normalizeH="0" baseline="0" noProof="0">
                <a:ln>
                  <a:noFill/>
                </a:ln>
                <a:solidFill>
                  <a:srgbClr val="FCDB62"/>
                </a:solidFill>
                <a:effectLst/>
                <a:uLnTx/>
                <a:uFillTx/>
                <a:latin typeface="MS Shell Dlg" panose="020B0604020202020204" pitchFamily="34" charset="0"/>
                <a:cs typeface="Arial"/>
                <a:sym typeface="Arial"/>
              </a:rPr>
              <a:t> </a:t>
            </a:r>
            <a:r>
              <a:rPr kumimoji="0" lang="en-US" sz="1400" b="1" i="0" u="none" strike="noStrike" kern="0" cap="none" spc="0" normalizeH="0" baseline="0" noProof="0">
                <a:ln>
                  <a:noFill/>
                </a:ln>
                <a:solidFill>
                  <a:srgbClr val="FCDB62"/>
                </a:solidFill>
                <a:effectLst/>
                <a:uLnTx/>
                <a:uFillTx/>
                <a:latin typeface="Arial" panose="020B0604020202020204" pitchFamily="34" charset="0"/>
                <a:cs typeface="Arial"/>
                <a:sym typeface="Arial"/>
              </a:rPr>
              <a:t>Modified from </a:t>
            </a:r>
            <a:r>
              <a:rPr kumimoji="0" lang="en-US" sz="1400" b="1" i="1" u="none" strike="noStrike" kern="0" cap="none" spc="0" normalizeH="0" baseline="0" noProof="0">
                <a:ln>
                  <a:noFill/>
                </a:ln>
                <a:solidFill>
                  <a:srgbClr val="FCDB62"/>
                </a:solidFill>
                <a:effectLst/>
                <a:uLnTx/>
                <a:uFillTx/>
                <a:latin typeface="Arial" panose="020B0604020202020204" pitchFamily="34" charset="0"/>
                <a:cs typeface="Arial"/>
                <a:sym typeface="Arial"/>
              </a:rPr>
              <a:t>Epid Rev</a:t>
            </a:r>
            <a:r>
              <a:rPr kumimoji="0" lang="en-US" sz="1400" b="1" i="0" u="none" strike="noStrike" kern="0" cap="none" spc="0" normalizeH="0" baseline="0" noProof="0">
                <a:ln>
                  <a:noFill/>
                </a:ln>
                <a:solidFill>
                  <a:srgbClr val="FCDB62"/>
                </a:solidFill>
                <a:effectLst/>
                <a:uLnTx/>
                <a:uFillTx/>
                <a:latin typeface="Arial" panose="020B0604020202020204" pitchFamily="34" charset="0"/>
                <a:cs typeface="Arial"/>
                <a:sym typeface="Arial"/>
              </a:rPr>
              <a:t> 1993;15: 265-302, </a:t>
            </a:r>
            <a:r>
              <a:rPr kumimoji="0" lang="en-US" sz="1400" b="1" i="1" u="none" strike="noStrike" kern="0" cap="none" spc="0" normalizeH="0" baseline="0" noProof="0">
                <a:ln>
                  <a:noFill/>
                </a:ln>
                <a:solidFill>
                  <a:srgbClr val="FCDB62"/>
                </a:solidFill>
                <a:effectLst/>
                <a:uLnTx/>
                <a:uFillTx/>
                <a:latin typeface="Arial" panose="020B0604020202020204" pitchFamily="34" charset="0"/>
                <a:cs typeface="Arial"/>
                <a:sym typeface="Arial"/>
              </a:rPr>
              <a:t>Am J Prev Med</a:t>
            </a:r>
            <a:r>
              <a:rPr kumimoji="0" lang="en-US" sz="1400" b="1" i="0" u="none" strike="noStrike" kern="0" cap="none" spc="0" normalizeH="0" baseline="0" noProof="0">
                <a:ln>
                  <a:noFill/>
                </a:ln>
                <a:solidFill>
                  <a:srgbClr val="FCDB62"/>
                </a:solidFill>
                <a:effectLst/>
                <a:uLnTx/>
                <a:uFillTx/>
                <a:latin typeface="Arial" panose="020B0604020202020204" pitchFamily="34" charset="0"/>
                <a:cs typeface="Arial"/>
                <a:sym typeface="Arial"/>
              </a:rPr>
              <a:t> 2001; 20 (4S): 88-153, </a:t>
            </a:r>
            <a:r>
              <a:rPr kumimoji="0" lang="en-US" sz="1400" b="1" i="1" u="none" strike="noStrike" kern="0" cap="none" spc="0" normalizeH="0" baseline="0" noProof="0">
                <a:ln>
                  <a:noFill/>
                </a:ln>
                <a:solidFill>
                  <a:srgbClr val="FCDB62"/>
                </a:solidFill>
                <a:effectLst/>
                <a:uLnTx/>
                <a:uFillTx/>
                <a:latin typeface="Arial" panose="020B0604020202020204" pitchFamily="34" charset="0"/>
                <a:cs typeface="Arial"/>
                <a:sym typeface="Arial"/>
              </a:rPr>
              <a:t>MMWR</a:t>
            </a:r>
            <a:r>
              <a:rPr kumimoji="0" lang="en-US" sz="1400" b="1" i="0" u="none" strike="noStrike" kern="0" cap="none" spc="0" normalizeH="0" baseline="0" noProof="0">
                <a:ln>
                  <a:noFill/>
                </a:ln>
                <a:solidFill>
                  <a:srgbClr val="FCDB62"/>
                </a:solidFill>
                <a:effectLst/>
                <a:uLnTx/>
                <a:uFillTx/>
                <a:latin typeface="Arial" panose="020B0604020202020204" pitchFamily="34" charset="0"/>
                <a:cs typeface="Arial"/>
                <a:sym typeface="Arial"/>
              </a:rPr>
              <a:t> 2000; 49 (SS-9); 27-38</a:t>
            </a:r>
            <a:endParaRPr kumimoji="0" lang="en-US" sz="2800" b="0" i="0" u="none" strike="noStrike" kern="0" cap="none" spc="0" normalizeH="0" baseline="0" noProof="0">
              <a:ln>
                <a:noFill/>
              </a:ln>
              <a:solidFill>
                <a:srgbClr val="FCDB62"/>
              </a:solidFill>
              <a:effectLst/>
              <a:uLnTx/>
              <a:uFillTx/>
              <a:latin typeface="Arial" panose="020B0604020202020204" pitchFamily="34" charset="0"/>
              <a:cs typeface="Arial"/>
              <a:sym typeface="Arial"/>
            </a:endParaRPr>
          </a:p>
        </p:txBody>
      </p:sp>
    </p:spTree>
    <p:extLst>
      <p:ext uri="{BB962C8B-B14F-4D97-AF65-F5344CB8AC3E}">
        <p14:creationId xmlns:p14="http://schemas.microsoft.com/office/powerpoint/2010/main" val="291598536"/>
      </p:ext>
    </p:extLst>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72B475-D47D-4DEB-83E6-57C14C45F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344"/>
            <a:ext cx="12192000" cy="5401311"/>
          </a:xfrm>
          <a:prstGeom prst="rect">
            <a:avLst/>
          </a:prstGeom>
        </p:spPr>
      </p:pic>
    </p:spTree>
    <p:extLst>
      <p:ext uri="{BB962C8B-B14F-4D97-AF65-F5344CB8AC3E}">
        <p14:creationId xmlns:p14="http://schemas.microsoft.com/office/powerpoint/2010/main" val="268104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BCD6F8-CE22-4B0B-BCBA-5B08BBBAE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911"/>
            <a:ext cx="12192000" cy="5582177"/>
          </a:xfrm>
          <a:prstGeom prst="rect">
            <a:avLst/>
          </a:prstGeom>
        </p:spPr>
      </p:pic>
    </p:spTree>
    <p:extLst>
      <p:ext uri="{BB962C8B-B14F-4D97-AF65-F5344CB8AC3E}">
        <p14:creationId xmlns:p14="http://schemas.microsoft.com/office/powerpoint/2010/main" val="87038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3B63ECF-E5CC-4C00-BBA5-547B365F9FA8}"/>
              </a:ext>
            </a:extLst>
          </p:cNvPr>
          <p:cNvPicPr>
            <a:picLocks noChangeAspect="1"/>
          </p:cNvPicPr>
          <p:nvPr/>
        </p:nvPicPr>
        <p:blipFill>
          <a:blip r:embed="rId2"/>
          <a:stretch>
            <a:fillRect/>
          </a:stretch>
        </p:blipFill>
        <p:spPr>
          <a:xfrm>
            <a:off x="783950" y="646188"/>
            <a:ext cx="10624099" cy="5565624"/>
          </a:xfrm>
          <a:prstGeom prst="rect">
            <a:avLst/>
          </a:prstGeom>
        </p:spPr>
      </p:pic>
    </p:spTree>
    <p:extLst>
      <p:ext uri="{BB962C8B-B14F-4D97-AF65-F5344CB8AC3E}">
        <p14:creationId xmlns:p14="http://schemas.microsoft.com/office/powerpoint/2010/main" val="321199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0CBA05-C8C4-4EFC-9AA6-725C73219BF4}"/>
              </a:ext>
            </a:extLst>
          </p:cNvPr>
          <p:cNvPicPr>
            <a:picLocks noChangeAspect="1"/>
          </p:cNvPicPr>
          <p:nvPr/>
        </p:nvPicPr>
        <p:blipFill>
          <a:blip r:embed="rId2"/>
          <a:stretch>
            <a:fillRect/>
          </a:stretch>
        </p:blipFill>
        <p:spPr>
          <a:xfrm>
            <a:off x="1377108" y="778534"/>
            <a:ext cx="9678877" cy="5300931"/>
          </a:xfrm>
          <a:prstGeom prst="rect">
            <a:avLst/>
          </a:prstGeom>
        </p:spPr>
      </p:pic>
    </p:spTree>
    <p:extLst>
      <p:ext uri="{BB962C8B-B14F-4D97-AF65-F5344CB8AC3E}">
        <p14:creationId xmlns:p14="http://schemas.microsoft.com/office/powerpoint/2010/main" val="160295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EFC0-4602-4A2C-B1B5-77F2630EB11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668459C-DAFF-41E0-8895-D6CD914A1FE6}"/>
              </a:ext>
            </a:extLst>
          </p:cNvPr>
          <p:cNvPicPr>
            <a:picLocks noChangeAspect="1"/>
          </p:cNvPicPr>
          <p:nvPr/>
        </p:nvPicPr>
        <p:blipFill>
          <a:blip r:embed="rId2"/>
          <a:stretch>
            <a:fillRect/>
          </a:stretch>
        </p:blipFill>
        <p:spPr>
          <a:xfrm>
            <a:off x="347662" y="161925"/>
            <a:ext cx="11496675" cy="5619750"/>
          </a:xfrm>
          <a:prstGeom prst="rect">
            <a:avLst/>
          </a:prstGeom>
        </p:spPr>
      </p:pic>
    </p:spTree>
    <p:extLst>
      <p:ext uri="{BB962C8B-B14F-4D97-AF65-F5344CB8AC3E}">
        <p14:creationId xmlns:p14="http://schemas.microsoft.com/office/powerpoint/2010/main" val="317906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B576-AC7E-42DC-8257-14163577E7C9}"/>
              </a:ext>
            </a:extLst>
          </p:cNvPr>
          <p:cNvSpPr>
            <a:spLocks noGrp="1"/>
          </p:cNvSpPr>
          <p:nvPr>
            <p:ph type="title"/>
          </p:nvPr>
        </p:nvSpPr>
        <p:spPr/>
        <p:txBody>
          <a:bodyPr/>
          <a:lstStyle/>
          <a:p>
            <a:r>
              <a:rPr lang="en-US" dirty="0"/>
              <a:t>Measles</a:t>
            </a:r>
          </a:p>
        </p:txBody>
      </p:sp>
      <p:pic>
        <p:nvPicPr>
          <p:cNvPr id="3" name="Picture 2">
            <a:extLst>
              <a:ext uri="{FF2B5EF4-FFF2-40B4-BE49-F238E27FC236}">
                <a16:creationId xmlns:a16="http://schemas.microsoft.com/office/drawing/2014/main" id="{ACB8904C-1C0F-4B31-84CA-813CAB66C6DB}"/>
              </a:ext>
            </a:extLst>
          </p:cNvPr>
          <p:cNvPicPr>
            <a:picLocks noChangeAspect="1"/>
          </p:cNvPicPr>
          <p:nvPr/>
        </p:nvPicPr>
        <p:blipFill>
          <a:blip r:embed="rId2"/>
          <a:stretch>
            <a:fillRect/>
          </a:stretch>
        </p:blipFill>
        <p:spPr>
          <a:xfrm>
            <a:off x="1377620" y="1371600"/>
            <a:ext cx="3743325" cy="4467225"/>
          </a:xfrm>
          <a:prstGeom prst="rect">
            <a:avLst/>
          </a:prstGeom>
        </p:spPr>
      </p:pic>
      <p:pic>
        <p:nvPicPr>
          <p:cNvPr id="4" name="Picture 3">
            <a:extLst>
              <a:ext uri="{FF2B5EF4-FFF2-40B4-BE49-F238E27FC236}">
                <a16:creationId xmlns:a16="http://schemas.microsoft.com/office/drawing/2014/main" id="{E3D2CC63-E1F2-4930-AF95-4C24556F190A}"/>
              </a:ext>
            </a:extLst>
          </p:cNvPr>
          <p:cNvPicPr>
            <a:picLocks noChangeAspect="1"/>
          </p:cNvPicPr>
          <p:nvPr/>
        </p:nvPicPr>
        <p:blipFill>
          <a:blip r:embed="rId3"/>
          <a:stretch>
            <a:fillRect/>
          </a:stretch>
        </p:blipFill>
        <p:spPr>
          <a:xfrm>
            <a:off x="6185679" y="1371600"/>
            <a:ext cx="4133850" cy="3400425"/>
          </a:xfrm>
          <a:prstGeom prst="rect">
            <a:avLst/>
          </a:prstGeom>
        </p:spPr>
      </p:pic>
      <p:pic>
        <p:nvPicPr>
          <p:cNvPr id="5" name="Picture 4">
            <a:extLst>
              <a:ext uri="{FF2B5EF4-FFF2-40B4-BE49-F238E27FC236}">
                <a16:creationId xmlns:a16="http://schemas.microsoft.com/office/drawing/2014/main" id="{731F5662-8A37-44BC-9D4C-D644E7E59957}"/>
              </a:ext>
            </a:extLst>
          </p:cNvPr>
          <p:cNvPicPr>
            <a:picLocks noChangeAspect="1"/>
          </p:cNvPicPr>
          <p:nvPr/>
        </p:nvPicPr>
        <p:blipFill>
          <a:blip r:embed="rId4"/>
          <a:stretch>
            <a:fillRect/>
          </a:stretch>
        </p:blipFill>
        <p:spPr>
          <a:xfrm>
            <a:off x="6185679" y="4800600"/>
            <a:ext cx="4133850" cy="1114425"/>
          </a:xfrm>
          <a:prstGeom prst="rect">
            <a:avLst/>
          </a:prstGeom>
        </p:spPr>
      </p:pic>
    </p:spTree>
    <p:extLst>
      <p:ext uri="{BB962C8B-B14F-4D97-AF65-F5344CB8AC3E}">
        <p14:creationId xmlns:p14="http://schemas.microsoft.com/office/powerpoint/2010/main" val="240766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4918FD-9AE2-48B0-AAA5-335F8D9651A5}"/>
              </a:ext>
            </a:extLst>
          </p:cNvPr>
          <p:cNvSpPr>
            <a:spLocks noGrp="1"/>
          </p:cNvSpPr>
          <p:nvPr>
            <p:ph type="title"/>
          </p:nvPr>
        </p:nvSpPr>
        <p:spPr/>
        <p:txBody>
          <a:bodyPr/>
          <a:lstStyle/>
          <a:p>
            <a:r>
              <a:rPr lang="en-US" dirty="0"/>
              <a:t>Measles</a:t>
            </a:r>
          </a:p>
        </p:txBody>
      </p:sp>
      <p:sp>
        <p:nvSpPr>
          <p:cNvPr id="4" name="Content Placeholder 3">
            <a:extLst>
              <a:ext uri="{FF2B5EF4-FFF2-40B4-BE49-F238E27FC236}">
                <a16:creationId xmlns:a16="http://schemas.microsoft.com/office/drawing/2014/main" id="{323FD040-6908-4070-8C6B-4231F9E97578}"/>
              </a:ext>
            </a:extLst>
          </p:cNvPr>
          <p:cNvSpPr>
            <a:spLocks noGrp="1"/>
          </p:cNvSpPr>
          <p:nvPr>
            <p:ph idx="1"/>
          </p:nvPr>
        </p:nvSpPr>
        <p:spPr>
          <a:xfrm>
            <a:off x="838200" y="1825625"/>
            <a:ext cx="6684034" cy="4351338"/>
          </a:xfrm>
        </p:spPr>
        <p:txBody>
          <a:bodyPr>
            <a:normAutofit/>
          </a:bodyPr>
          <a:lstStyle/>
          <a:p>
            <a:r>
              <a:rPr lang="en-US" dirty="0"/>
              <a:t>Measles is a highly contagious, serious airborne disease caused by a virus that can lead to severe complications and death.</a:t>
            </a:r>
          </a:p>
          <a:p>
            <a:r>
              <a:rPr lang="en-US" dirty="0"/>
              <a:t>Measles vaccination averted more than 60 million deaths between 2000 and 2023.</a:t>
            </a:r>
          </a:p>
          <a:p>
            <a:r>
              <a:rPr lang="en-US" dirty="0"/>
              <a:t>107 500 measles deaths globally 2023, mostly among unvaccinated or under vaccinated children under the age of 5 years.</a:t>
            </a:r>
          </a:p>
        </p:txBody>
      </p:sp>
      <p:pic>
        <p:nvPicPr>
          <p:cNvPr id="1026" name="Picture 2" descr="Measles and Immune Amnesia">
            <a:extLst>
              <a:ext uri="{FF2B5EF4-FFF2-40B4-BE49-F238E27FC236}">
                <a16:creationId xmlns:a16="http://schemas.microsoft.com/office/drawing/2014/main" id="{93D4798E-47E7-4F57-84BB-ED2A1A9E9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9407" y="1605373"/>
            <a:ext cx="2857500" cy="19015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Measles (Rubeola)? Causes ...">
            <a:extLst>
              <a:ext uri="{FF2B5EF4-FFF2-40B4-BE49-F238E27FC236}">
                <a16:creationId xmlns:a16="http://schemas.microsoft.com/office/drawing/2014/main" id="{696D2877-2E81-4AF0-A835-EE6F8320D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9407" y="400129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501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MMC_bioethic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mmc_soph.pptx" id="{599B4BAC-7088-2A42-967B-2B73CB02C1ED}" vid="{69000508-E3B8-9041-95F2-7C3DC6DC4C4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f04b7ec-354b-4cc8-a49d-fe4410fe4e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C4F1275DE54F459354E23C1062197F" ma:contentTypeVersion="16" ma:contentTypeDescription="Create a new document." ma:contentTypeScope="" ma:versionID="f476241a03ca0e4e63cac3a7205acac0">
  <xsd:schema xmlns:xsd="http://www.w3.org/2001/XMLSchema" xmlns:xs="http://www.w3.org/2001/XMLSchema" xmlns:p="http://schemas.microsoft.com/office/2006/metadata/properties" xmlns:ns3="8f04b7ec-354b-4cc8-a49d-fe4410fe4e61" xmlns:ns4="f80c9b86-5f2e-4d6b-80f9-7f1cae6e82d5" targetNamespace="http://schemas.microsoft.com/office/2006/metadata/properties" ma:root="true" ma:fieldsID="1fba65f87246254fb2ef5151a403c66d" ns3:_="" ns4:_="">
    <xsd:import namespace="8f04b7ec-354b-4cc8-a49d-fe4410fe4e61"/>
    <xsd:import namespace="f80c9b86-5f2e-4d6b-80f9-7f1cae6e82d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4b7ec-354b-4cc8-a49d-fe4410fe4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0c9b86-5f2e-4d6b-80f9-7f1cae6e82d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3D5AE8-5343-41D6-BF93-FAAAD7313158}">
  <ds:schemaRefs>
    <ds:schemaRef ds:uri="f80c9b86-5f2e-4d6b-80f9-7f1cae6e82d5"/>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8f04b7ec-354b-4cc8-a49d-fe4410fe4e6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C8282AE-2DB0-4393-84F5-CA0EFBAA51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04b7ec-354b-4cc8-a49d-fe4410fe4e61"/>
    <ds:schemaRef ds:uri="f80c9b86-5f2e-4d6b-80f9-7f1cae6e82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FB4805-A9C9-411D-B892-ED64E91503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270</TotalTime>
  <Words>512</Words>
  <Application>Microsoft Office PowerPoint</Application>
  <PresentationFormat>Widescreen</PresentationFormat>
  <Paragraphs>100</Paragraphs>
  <Slides>13</Slides>
  <Notes>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13</vt:i4>
      </vt:variant>
    </vt:vector>
  </HeadingPairs>
  <TitlesOfParts>
    <vt:vector size="28" baseType="lpstr">
      <vt:lpstr>Arial</vt:lpstr>
      <vt:lpstr>Arial Narrow</vt:lpstr>
      <vt:lpstr>Calibri</vt:lpstr>
      <vt:lpstr>Calibri Light</vt:lpstr>
      <vt:lpstr>Candara</vt:lpstr>
      <vt:lpstr>Geneva</vt:lpstr>
      <vt:lpstr>Monotype Sorts</vt:lpstr>
      <vt:lpstr>MS Shell Dlg</vt:lpstr>
      <vt:lpstr>Times</vt:lpstr>
      <vt:lpstr>Times New Roman</vt:lpstr>
      <vt:lpstr>Trebuchet MS</vt:lpstr>
      <vt:lpstr>Wingdings</vt:lpstr>
      <vt:lpstr>Office Theme</vt:lpstr>
      <vt:lpstr>UMMC_bioethics</vt:lpstr>
      <vt:lpstr>1_Office Theme</vt:lpstr>
      <vt:lpstr>Mississippi Health Ambassadors  </vt:lpstr>
      <vt:lpstr>PowerPoint Presentation</vt:lpstr>
      <vt:lpstr>PowerPoint Presentation</vt:lpstr>
      <vt:lpstr>PowerPoint Presentation</vt:lpstr>
      <vt:lpstr>PowerPoint Presentation</vt:lpstr>
      <vt:lpstr>PowerPoint Presentation</vt:lpstr>
      <vt:lpstr>PowerPoint Presentation</vt:lpstr>
      <vt:lpstr>Measles</vt:lpstr>
      <vt:lpstr>Measles</vt:lpstr>
      <vt:lpstr>How Contagious is Measles?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Dobbs</dc:creator>
  <cp:lastModifiedBy>Jessica Breazeale</cp:lastModifiedBy>
  <cp:revision>190</cp:revision>
  <dcterms:created xsi:type="dcterms:W3CDTF">2023-11-02T14:22:25Z</dcterms:created>
  <dcterms:modified xsi:type="dcterms:W3CDTF">2025-03-20T14:50:53Z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0x010100B2C4F1275DE54F459354E23C1062197F</vt:lpwstr>
  </property>
</Properties>
</file>