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 id="285" r:id="rId14"/>
    <p:sldId id="257" r:id="rId15"/>
    <p:sldId id="270" r:id="rId16"/>
    <p:sldId id="258" r:id="rId17"/>
    <p:sldId id="260" r:id="rId18"/>
    <p:sldId id="259" r:id="rId19"/>
    <p:sldId id="271" r:id="rId20"/>
    <p:sldId id="272" r:id="rId21"/>
    <p:sldId id="273"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07180-8F95-48DB-AD67-F3827519CF98}" v="47" dt="2025-01-15T21:51:31.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1" d="100"/>
          <a:sy n="81" d="100"/>
        </p:scale>
        <p:origin x="7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0" y="0"/>
            <a:ext cx="12192000" cy="6858000"/>
          </a:xfrm>
          <a:prstGeom prst="rect">
            <a:avLst/>
          </a:prstGeom>
        </p:spPr>
      </p:pic>
      <p:sp>
        <p:nvSpPr>
          <p:cNvPr id="3075" name="Rectangle 3"/>
          <p:cNvSpPr>
            <a:spLocks noGrp="1" noChangeArrowheads="1"/>
          </p:cNvSpPr>
          <p:nvPr>
            <p:ph type="ctrTitle"/>
          </p:nvPr>
        </p:nvSpPr>
        <p:spPr>
          <a:xfrm>
            <a:off x="914400" y="1066800"/>
            <a:ext cx="10363200" cy="1295400"/>
          </a:xfrm>
        </p:spPr>
        <p:txBody>
          <a:bodyPr/>
          <a:lstStyle>
            <a:lvl1pPr algn="ctr">
              <a:defRPr>
                <a:solidFill>
                  <a:schemeClr val="bg1"/>
                </a:solidFill>
              </a:defRPr>
            </a:lvl1pPr>
          </a:lstStyle>
          <a:p>
            <a:r>
              <a:rPr lang="en-US"/>
              <a:t>Click to edit Master title style</a:t>
            </a:r>
            <a:endParaRPr lang="en-US" dirty="0"/>
          </a:p>
        </p:txBody>
      </p:sp>
      <p:sp>
        <p:nvSpPr>
          <p:cNvPr id="3076" name="Rectangle 4"/>
          <p:cNvSpPr>
            <a:spLocks noGrp="1" noChangeArrowheads="1"/>
          </p:cNvSpPr>
          <p:nvPr>
            <p:ph type="subTitle" idx="1"/>
          </p:nvPr>
        </p:nvSpPr>
        <p:spPr>
          <a:xfrm>
            <a:off x="1828800" y="2590800"/>
            <a:ext cx="8534400" cy="8382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231289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0" y="0"/>
            <a:ext cx="12192000" cy="6858000"/>
          </a:xfrm>
          <a:prstGeom prst="rect">
            <a:avLst/>
          </a:prstGeom>
        </p:spPr>
      </p:pic>
      <p:sp>
        <p:nvSpPr>
          <p:cNvPr id="3075" name="Rectangle 3"/>
          <p:cNvSpPr>
            <a:spLocks noGrp="1" noChangeArrowheads="1"/>
          </p:cNvSpPr>
          <p:nvPr>
            <p:ph type="ctrTitle"/>
          </p:nvPr>
        </p:nvSpPr>
        <p:spPr>
          <a:xfrm>
            <a:off x="1930400" y="838200"/>
            <a:ext cx="9448800" cy="1524000"/>
          </a:xfrm>
        </p:spPr>
        <p:txBody>
          <a:bodyPr/>
          <a:lstStyle>
            <a:lvl1pPr algn="l">
              <a:defRPr b="1">
                <a:solidFill>
                  <a:srgbClr val="1D487C"/>
                </a:solidFill>
              </a:defRPr>
            </a:lvl1pPr>
          </a:lstStyle>
          <a:p>
            <a:r>
              <a:rPr lang="en-US"/>
              <a:t>Click to edit Master title style</a:t>
            </a:r>
            <a:endParaRPr lang="en-US" dirty="0"/>
          </a:p>
        </p:txBody>
      </p:sp>
      <p:sp>
        <p:nvSpPr>
          <p:cNvPr id="3076" name="Rectangle 4"/>
          <p:cNvSpPr>
            <a:spLocks noGrp="1" noChangeArrowheads="1"/>
          </p:cNvSpPr>
          <p:nvPr>
            <p:ph type="subTitle" idx="1"/>
          </p:nvPr>
        </p:nvSpPr>
        <p:spPr>
          <a:xfrm>
            <a:off x="1930400" y="2667000"/>
            <a:ext cx="7781365" cy="762000"/>
          </a:xfrm>
        </p:spPr>
        <p:txBody>
          <a:bodyPr/>
          <a:lstStyle>
            <a:lvl1pPr marL="0" indent="0" algn="l">
              <a:buFontTx/>
              <a:buNone/>
              <a:defRPr>
                <a:solidFill>
                  <a:srgbClr val="1D487C"/>
                </a:solidFill>
              </a:defRPr>
            </a:lvl1pPr>
          </a:lstStyle>
          <a:p>
            <a:r>
              <a:rPr lang="en-US"/>
              <a:t>Click to edit Master subtitle style</a:t>
            </a:r>
            <a:endParaRPr lang="en-US" dirty="0"/>
          </a:p>
        </p:txBody>
      </p:sp>
    </p:spTree>
    <p:extLst>
      <p:ext uri="{BB962C8B-B14F-4D97-AF65-F5344CB8AC3E}">
        <p14:creationId xmlns:p14="http://schemas.microsoft.com/office/powerpoint/2010/main" val="258895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BA51C41-26AE-6643-8178-70E7984012E8}" type="slidenum">
              <a:rPr lang="en-US"/>
              <a:pPr>
                <a:defRPr/>
              </a:pPr>
              <a:t>‹#›</a:t>
            </a:fld>
            <a:endParaRPr lang="en-US" sz="1400">
              <a:latin typeface="Times" charset="0"/>
            </a:endParaRPr>
          </a:p>
        </p:txBody>
      </p:sp>
    </p:spTree>
    <p:extLst>
      <p:ext uri="{BB962C8B-B14F-4D97-AF65-F5344CB8AC3E}">
        <p14:creationId xmlns:p14="http://schemas.microsoft.com/office/powerpoint/2010/main" val="170096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a:defRPr/>
            </a:lvl1pPr>
          </a:lstStyle>
          <a:p>
            <a:pPr>
              <a:defRPr/>
            </a:pPr>
            <a:fld id="{0E69EAAC-CF13-EF43-B5C8-587C0BA1B27E}" type="slidenum">
              <a:rPr lang="en-US"/>
              <a:pPr>
                <a:defRPr/>
              </a:pPr>
              <a:t>‹#›</a:t>
            </a:fld>
            <a:endParaRPr lang="en-US" sz="1400">
              <a:latin typeface="Times" charset="0"/>
            </a:endParaRPr>
          </a:p>
        </p:txBody>
      </p:sp>
    </p:spTree>
    <p:extLst>
      <p:ext uri="{BB962C8B-B14F-4D97-AF65-F5344CB8AC3E}">
        <p14:creationId xmlns:p14="http://schemas.microsoft.com/office/powerpoint/2010/main" val="116702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A05BAC-9845-47EE-BB8C-DC73BBA48E35}"/>
              </a:ext>
            </a:extLst>
          </p:cNvPr>
          <p:cNvSpPr>
            <a:spLocks noGrp="1"/>
          </p:cNvSpPr>
          <p:nvPr>
            <p:ph type="dt" sz="half" idx="10"/>
          </p:nvPr>
        </p:nvSpPr>
        <p:spPr/>
        <p:txBody>
          <a:bodyPr/>
          <a:lstStyle/>
          <a:p>
            <a:fld id="{E57D9075-42EE-4BCA-8F43-96672975C63E}" type="datetimeFigureOut">
              <a:rPr lang="en-US" smtClean="0"/>
              <a:t>1/15/2025</a:t>
            </a:fld>
            <a:endParaRPr lang="en-US"/>
          </a:p>
        </p:txBody>
      </p:sp>
      <p:sp>
        <p:nvSpPr>
          <p:cNvPr id="3" name="Footer Placeholder 2">
            <a:extLst>
              <a:ext uri="{FF2B5EF4-FFF2-40B4-BE49-F238E27FC236}">
                <a16:creationId xmlns:a16="http://schemas.microsoft.com/office/drawing/2014/main" id="{D8AC11A7-652D-4FF0-B1F8-DC1C4D8695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8BCFC0-BC1B-4DB0-AFEF-BCCECBF9EC82}"/>
              </a:ext>
            </a:extLst>
          </p:cNvPr>
          <p:cNvSpPr>
            <a:spLocks noGrp="1"/>
          </p:cNvSpPr>
          <p:nvPr>
            <p:ph type="sldNum" sz="quarter" idx="12"/>
          </p:nvPr>
        </p:nvSpPr>
        <p:spPr/>
        <p:txBody>
          <a:bodyPr/>
          <a:lstStyle/>
          <a:p>
            <a:fld id="{2070BD8E-0E79-4330-B20F-4E690A9A5701}" type="slidenum">
              <a:rPr lang="en-US" smtClean="0"/>
              <a:t>‹#›</a:t>
            </a:fld>
            <a:endParaRPr lang="en-US"/>
          </a:p>
        </p:txBody>
      </p:sp>
    </p:spTree>
    <p:extLst>
      <p:ext uri="{BB962C8B-B14F-4D97-AF65-F5344CB8AC3E}">
        <p14:creationId xmlns:p14="http://schemas.microsoft.com/office/powerpoint/2010/main" val="237471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D577-5A49-4454-9317-D9D46455F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040C34-36AF-4A35-AF43-FC150204DD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25FF39-AD4C-4DA4-9E4E-919EDBDCD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5FA4A-26DC-4C21-BC92-FAF8D6A75C91}"/>
              </a:ext>
            </a:extLst>
          </p:cNvPr>
          <p:cNvSpPr>
            <a:spLocks noGrp="1"/>
          </p:cNvSpPr>
          <p:nvPr>
            <p:ph type="dt" sz="half" idx="10"/>
          </p:nvPr>
        </p:nvSpPr>
        <p:spPr/>
        <p:txBody>
          <a:bodyPr/>
          <a:lstStyle/>
          <a:p>
            <a:fld id="{E57D9075-42EE-4BCA-8F43-96672975C63E}" type="datetimeFigureOut">
              <a:rPr lang="en-US" smtClean="0"/>
              <a:t>1/15/2025</a:t>
            </a:fld>
            <a:endParaRPr lang="en-US"/>
          </a:p>
        </p:txBody>
      </p:sp>
      <p:sp>
        <p:nvSpPr>
          <p:cNvPr id="6" name="Footer Placeholder 5">
            <a:extLst>
              <a:ext uri="{FF2B5EF4-FFF2-40B4-BE49-F238E27FC236}">
                <a16:creationId xmlns:a16="http://schemas.microsoft.com/office/drawing/2014/main" id="{8D59A8BE-59DA-4CFA-9338-808EC374A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891D3-01F2-4F1E-AE5F-D507671B5E06}"/>
              </a:ext>
            </a:extLst>
          </p:cNvPr>
          <p:cNvSpPr>
            <a:spLocks noGrp="1"/>
          </p:cNvSpPr>
          <p:nvPr>
            <p:ph type="sldNum" sz="quarter" idx="12"/>
          </p:nvPr>
        </p:nvSpPr>
        <p:spPr/>
        <p:txBody>
          <a:bodyPr/>
          <a:lstStyle/>
          <a:p>
            <a:fld id="{2070BD8E-0E79-4330-B20F-4E690A9A5701}" type="slidenum">
              <a:rPr lang="en-US" smtClean="0"/>
              <a:t>‹#›</a:t>
            </a:fld>
            <a:endParaRPr lang="en-US"/>
          </a:p>
        </p:txBody>
      </p:sp>
    </p:spTree>
    <p:extLst>
      <p:ext uri="{BB962C8B-B14F-4D97-AF65-F5344CB8AC3E}">
        <p14:creationId xmlns:p14="http://schemas.microsoft.com/office/powerpoint/2010/main" val="282453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rc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508000" y="228600"/>
            <a:ext cx="1117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08000" y="1447800"/>
            <a:ext cx="11176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203200" y="6400800"/>
            <a:ext cx="1016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900" smtClean="0">
                <a:solidFill>
                  <a:schemeClr val="tx1"/>
                </a:solidFill>
                <a:latin typeface="Arial" charset="0"/>
                <a:ea typeface="+mn-ea"/>
                <a:cs typeface="+mn-cs"/>
              </a:defRPr>
            </a:lvl1pPr>
          </a:lstStyle>
          <a:p>
            <a:pPr>
              <a:defRPr/>
            </a:pPr>
            <a:fld id="{99B49AE8-6281-1C4E-8131-F53E6D61BF5F}" type="slidenum">
              <a:rPr lang="en-US"/>
              <a:pPr>
                <a:defRPr/>
              </a:pPr>
              <a:t>‹#›</a:t>
            </a:fld>
            <a:endParaRPr lang="en-US" sz="1400"/>
          </a:p>
        </p:txBody>
      </p:sp>
    </p:spTree>
    <p:extLst>
      <p:ext uri="{BB962C8B-B14F-4D97-AF65-F5344CB8AC3E}">
        <p14:creationId xmlns:p14="http://schemas.microsoft.com/office/powerpoint/2010/main" val="3883091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1" fontAlgn="base" hangingPunct="1">
        <a:spcBef>
          <a:spcPct val="0"/>
        </a:spcBef>
        <a:spcAft>
          <a:spcPct val="0"/>
        </a:spcAft>
        <a:defRPr sz="3600">
          <a:solidFill>
            <a:schemeClr val="tx2"/>
          </a:solidFill>
          <a:latin typeface="+mj-lt"/>
          <a:ea typeface="Geneva" charset="-128"/>
          <a:cs typeface="Geneva" charset="-128"/>
        </a:defRPr>
      </a:lvl1pPr>
      <a:lvl2pPr algn="l" rtl="0" eaLnBrk="1" fontAlgn="base" hangingPunct="1">
        <a:spcBef>
          <a:spcPct val="0"/>
        </a:spcBef>
        <a:spcAft>
          <a:spcPct val="0"/>
        </a:spcAft>
        <a:defRPr sz="3600">
          <a:solidFill>
            <a:schemeClr val="tx2"/>
          </a:solidFill>
          <a:latin typeface="Trebuchet MS" charset="0"/>
          <a:ea typeface="Geneva" charset="-128"/>
          <a:cs typeface="Geneva" charset="-128"/>
        </a:defRPr>
      </a:lvl2pPr>
      <a:lvl3pPr algn="l" rtl="0" eaLnBrk="1" fontAlgn="base" hangingPunct="1">
        <a:spcBef>
          <a:spcPct val="0"/>
        </a:spcBef>
        <a:spcAft>
          <a:spcPct val="0"/>
        </a:spcAft>
        <a:defRPr sz="3600">
          <a:solidFill>
            <a:schemeClr val="tx2"/>
          </a:solidFill>
          <a:latin typeface="Trebuchet MS" charset="0"/>
          <a:ea typeface="Geneva" charset="-128"/>
          <a:cs typeface="Geneva" charset="-128"/>
        </a:defRPr>
      </a:lvl3pPr>
      <a:lvl4pPr algn="l" rtl="0" eaLnBrk="1" fontAlgn="base" hangingPunct="1">
        <a:spcBef>
          <a:spcPct val="0"/>
        </a:spcBef>
        <a:spcAft>
          <a:spcPct val="0"/>
        </a:spcAft>
        <a:defRPr sz="3600">
          <a:solidFill>
            <a:schemeClr val="tx2"/>
          </a:solidFill>
          <a:latin typeface="Trebuchet MS" charset="0"/>
          <a:ea typeface="Geneva" charset="-128"/>
          <a:cs typeface="Geneva" charset="-128"/>
        </a:defRPr>
      </a:lvl4pPr>
      <a:lvl5pPr algn="l" rtl="0" eaLnBrk="1" fontAlgn="base" hangingPunct="1">
        <a:spcBef>
          <a:spcPct val="0"/>
        </a:spcBef>
        <a:spcAft>
          <a:spcPct val="0"/>
        </a:spcAft>
        <a:defRPr sz="3600">
          <a:solidFill>
            <a:schemeClr val="tx2"/>
          </a:solidFill>
          <a:latin typeface="Trebuchet MS" charset="0"/>
          <a:ea typeface="Geneva" charset="-128"/>
          <a:cs typeface="Geneva" charset="-128"/>
        </a:defRPr>
      </a:lvl5pPr>
      <a:lvl6pPr marL="457200" algn="l" rtl="0" eaLnBrk="1" fontAlgn="base" hangingPunct="1">
        <a:spcBef>
          <a:spcPct val="0"/>
        </a:spcBef>
        <a:spcAft>
          <a:spcPct val="0"/>
        </a:spcAft>
        <a:defRPr sz="4000" b="1">
          <a:solidFill>
            <a:schemeClr val="tx2"/>
          </a:solidFill>
          <a:latin typeface="Trebuchet MS" charset="0"/>
        </a:defRPr>
      </a:lvl6pPr>
      <a:lvl7pPr marL="914400" algn="l" rtl="0" eaLnBrk="1" fontAlgn="base" hangingPunct="1">
        <a:spcBef>
          <a:spcPct val="0"/>
        </a:spcBef>
        <a:spcAft>
          <a:spcPct val="0"/>
        </a:spcAft>
        <a:defRPr sz="4000" b="1">
          <a:solidFill>
            <a:schemeClr val="tx2"/>
          </a:solidFill>
          <a:latin typeface="Trebuchet MS" charset="0"/>
        </a:defRPr>
      </a:lvl7pPr>
      <a:lvl8pPr marL="1371600" algn="l" rtl="0" eaLnBrk="1" fontAlgn="base" hangingPunct="1">
        <a:spcBef>
          <a:spcPct val="0"/>
        </a:spcBef>
        <a:spcAft>
          <a:spcPct val="0"/>
        </a:spcAft>
        <a:defRPr sz="4000" b="1">
          <a:solidFill>
            <a:schemeClr val="tx2"/>
          </a:solidFill>
          <a:latin typeface="Trebuchet MS" charset="0"/>
        </a:defRPr>
      </a:lvl8pPr>
      <a:lvl9pPr marL="1828800" algn="l" rtl="0" eaLnBrk="1" fontAlgn="base" hangingPunct="1">
        <a:spcBef>
          <a:spcPct val="0"/>
        </a:spcBef>
        <a:spcAft>
          <a:spcPct val="0"/>
        </a:spcAft>
        <a:defRPr sz="4000" b="1">
          <a:solidFill>
            <a:schemeClr val="tx2"/>
          </a:solidFill>
          <a:latin typeface="Trebuchet MS"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Geneva" charset="-128"/>
          <a:cs typeface="Geneva" charset="-128"/>
        </a:defRPr>
      </a:lvl1pPr>
      <a:lvl2pPr marL="571500" indent="-173038" algn="l" rtl="0" eaLnBrk="1" fontAlgn="base" hangingPunct="1">
        <a:spcBef>
          <a:spcPct val="20000"/>
        </a:spcBef>
        <a:spcAft>
          <a:spcPct val="0"/>
        </a:spcAft>
        <a:buChar char="–"/>
        <a:defRPr sz="2400">
          <a:solidFill>
            <a:schemeClr val="tx1"/>
          </a:solidFill>
          <a:latin typeface="+mn-lt"/>
          <a:ea typeface="ヒラギノ角ゴ Pro W3" charset="-128"/>
          <a:cs typeface="ヒラギノ角ゴ Pro W3" charset="0"/>
        </a:defRPr>
      </a:lvl2pPr>
      <a:lvl3pPr marL="919163" indent="-228600" algn="l" rtl="0" eaLnBrk="1" fontAlgn="base" hangingPunct="1">
        <a:spcBef>
          <a:spcPct val="20000"/>
        </a:spcBef>
        <a:spcAft>
          <a:spcPct val="0"/>
        </a:spcAft>
        <a:buFont typeface="Wingdings" charset="2"/>
        <a:buChar char="§"/>
        <a:defRPr sz="2000">
          <a:solidFill>
            <a:schemeClr val="tx1"/>
          </a:solidFill>
          <a:latin typeface="+mn-lt"/>
          <a:ea typeface="ヒラギノ角ゴ Pro W3" charset="-128"/>
          <a:cs typeface="ヒラギノ角ゴ Pro W3" charset="0"/>
        </a:defRPr>
      </a:lvl3pPr>
      <a:lvl4pPr marL="1196975" indent="-228600" algn="l" rtl="0" eaLnBrk="1" fontAlgn="base" hangingPunct="1">
        <a:spcBef>
          <a:spcPct val="20000"/>
        </a:spcBef>
        <a:spcAft>
          <a:spcPct val="0"/>
        </a:spcAft>
        <a:buChar char="–"/>
        <a:defRPr>
          <a:solidFill>
            <a:schemeClr val="tx1"/>
          </a:solidFill>
          <a:latin typeface="+mn-lt"/>
          <a:ea typeface="ヒラギノ角ゴ Pro W3" charset="-128"/>
          <a:cs typeface="ヒラギノ角ゴ Pro W3" charset="0"/>
        </a:defRPr>
      </a:lvl4pPr>
      <a:lvl5pPr marL="1485900" indent="-228600" algn="l" rtl="0" eaLnBrk="1" fontAlgn="base" hangingPunct="1">
        <a:spcBef>
          <a:spcPct val="20000"/>
        </a:spcBef>
        <a:spcAft>
          <a:spcPct val="0"/>
        </a:spcAft>
        <a:buChar char="»"/>
        <a:defRPr>
          <a:solidFill>
            <a:schemeClr val="tx1"/>
          </a:solidFill>
          <a:latin typeface="+mn-lt"/>
          <a:ea typeface="ヒラギノ角ゴ Pro W3"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6105-E19C-41CC-8217-25258820D4EA}"/>
              </a:ext>
            </a:extLst>
          </p:cNvPr>
          <p:cNvSpPr>
            <a:spLocks noGrp="1"/>
          </p:cNvSpPr>
          <p:nvPr>
            <p:ph type="ctrTitle"/>
          </p:nvPr>
        </p:nvSpPr>
        <p:spPr/>
        <p:txBody>
          <a:bodyPr/>
          <a:lstStyle/>
          <a:p>
            <a:r>
              <a:rPr lang="en-US" dirty="0"/>
              <a:t>COVID-19 Update</a:t>
            </a:r>
          </a:p>
        </p:txBody>
      </p:sp>
      <p:sp>
        <p:nvSpPr>
          <p:cNvPr id="3" name="Subtitle 2">
            <a:extLst>
              <a:ext uri="{FF2B5EF4-FFF2-40B4-BE49-F238E27FC236}">
                <a16:creationId xmlns:a16="http://schemas.microsoft.com/office/drawing/2014/main" id="{BC5CCED8-AF1C-4C2D-A9A4-AF13861714D6}"/>
              </a:ext>
            </a:extLst>
          </p:cNvPr>
          <p:cNvSpPr>
            <a:spLocks noGrp="1"/>
          </p:cNvSpPr>
          <p:nvPr>
            <p:ph type="subTitle" idx="1"/>
          </p:nvPr>
        </p:nvSpPr>
        <p:spPr>
          <a:xfrm>
            <a:off x="1714499" y="2144485"/>
            <a:ext cx="8534400" cy="838200"/>
          </a:xfrm>
        </p:spPr>
        <p:txBody>
          <a:bodyPr/>
          <a:lstStyle/>
          <a:p>
            <a:r>
              <a:rPr lang="en-US" dirty="0"/>
              <a:t>Mississippi Health Ambassador Initiative</a:t>
            </a:r>
          </a:p>
          <a:p>
            <a:r>
              <a:rPr lang="en-US" dirty="0"/>
              <a:t>Paul Byers, MD</a:t>
            </a:r>
            <a:br>
              <a:rPr lang="en-US" dirty="0"/>
            </a:br>
            <a:r>
              <a:rPr lang="en-US" dirty="0"/>
              <a:t>1/16/2025</a:t>
            </a:r>
          </a:p>
        </p:txBody>
      </p:sp>
    </p:spTree>
    <p:extLst>
      <p:ext uri="{BB962C8B-B14F-4D97-AF65-F5344CB8AC3E}">
        <p14:creationId xmlns:p14="http://schemas.microsoft.com/office/powerpoint/2010/main" val="327100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1B8B-7C64-FADF-86A0-67AB2746E5F0}"/>
              </a:ext>
            </a:extLst>
          </p:cNvPr>
          <p:cNvSpPr>
            <a:spLocks noGrp="1"/>
          </p:cNvSpPr>
          <p:nvPr>
            <p:ph type="title"/>
          </p:nvPr>
        </p:nvSpPr>
        <p:spPr/>
        <p:txBody>
          <a:bodyPr/>
          <a:lstStyle/>
          <a:p>
            <a:r>
              <a:rPr lang="en-US" dirty="0"/>
              <a:t>COVID-19 Vaccination, Updated 2024-2025 Booster </a:t>
            </a:r>
          </a:p>
        </p:txBody>
      </p:sp>
      <p:pic>
        <p:nvPicPr>
          <p:cNvPr id="4" name="Picture 3">
            <a:extLst>
              <a:ext uri="{FF2B5EF4-FFF2-40B4-BE49-F238E27FC236}">
                <a16:creationId xmlns:a16="http://schemas.microsoft.com/office/drawing/2014/main" id="{06C95648-3BC2-021D-FF30-5C7A6623CACF}"/>
              </a:ext>
            </a:extLst>
          </p:cNvPr>
          <p:cNvPicPr>
            <a:picLocks noChangeAspect="1"/>
          </p:cNvPicPr>
          <p:nvPr/>
        </p:nvPicPr>
        <p:blipFill>
          <a:blip r:embed="rId2"/>
          <a:stretch>
            <a:fillRect/>
          </a:stretch>
        </p:blipFill>
        <p:spPr>
          <a:xfrm>
            <a:off x="1333912" y="1843758"/>
            <a:ext cx="9524175" cy="4072628"/>
          </a:xfrm>
          <a:prstGeom prst="rect">
            <a:avLst/>
          </a:prstGeom>
        </p:spPr>
      </p:pic>
    </p:spTree>
    <p:extLst>
      <p:ext uri="{BB962C8B-B14F-4D97-AF65-F5344CB8AC3E}">
        <p14:creationId xmlns:p14="http://schemas.microsoft.com/office/powerpoint/2010/main" val="176151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6D8D-D9CE-B507-832A-7FAB65F13F4C}"/>
              </a:ext>
            </a:extLst>
          </p:cNvPr>
          <p:cNvSpPr>
            <a:spLocks noGrp="1"/>
          </p:cNvSpPr>
          <p:nvPr>
            <p:ph type="title"/>
          </p:nvPr>
        </p:nvSpPr>
        <p:spPr/>
        <p:txBody>
          <a:bodyPr/>
          <a:lstStyle/>
          <a:p>
            <a:r>
              <a:rPr lang="en-US" dirty="0"/>
              <a:t>Flu Vaccination, 2024-2025 Seasonal Vaccine</a:t>
            </a:r>
          </a:p>
        </p:txBody>
      </p:sp>
      <p:pic>
        <p:nvPicPr>
          <p:cNvPr id="4" name="Picture 3">
            <a:extLst>
              <a:ext uri="{FF2B5EF4-FFF2-40B4-BE49-F238E27FC236}">
                <a16:creationId xmlns:a16="http://schemas.microsoft.com/office/drawing/2014/main" id="{53BA9132-6991-5236-1827-00361E93B4FF}"/>
              </a:ext>
            </a:extLst>
          </p:cNvPr>
          <p:cNvPicPr>
            <a:picLocks noChangeAspect="1"/>
          </p:cNvPicPr>
          <p:nvPr/>
        </p:nvPicPr>
        <p:blipFill>
          <a:blip r:embed="rId2"/>
          <a:stretch>
            <a:fillRect/>
          </a:stretch>
        </p:blipFill>
        <p:spPr>
          <a:xfrm>
            <a:off x="1028700" y="1536236"/>
            <a:ext cx="10134600" cy="4698613"/>
          </a:xfrm>
          <a:prstGeom prst="rect">
            <a:avLst/>
          </a:prstGeom>
        </p:spPr>
      </p:pic>
    </p:spTree>
    <p:extLst>
      <p:ext uri="{BB962C8B-B14F-4D97-AF65-F5344CB8AC3E}">
        <p14:creationId xmlns:p14="http://schemas.microsoft.com/office/powerpoint/2010/main" val="242916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18C0-E2D7-C23E-E285-DE2250FBA555}"/>
              </a:ext>
            </a:extLst>
          </p:cNvPr>
          <p:cNvSpPr>
            <a:spLocks noGrp="1"/>
          </p:cNvSpPr>
          <p:nvPr>
            <p:ph type="title"/>
          </p:nvPr>
        </p:nvSpPr>
        <p:spPr/>
        <p:txBody>
          <a:bodyPr/>
          <a:lstStyle/>
          <a:p>
            <a:r>
              <a:rPr lang="en-US" dirty="0"/>
              <a:t>RSV Vaccination, Adults &gt;75 years of age</a:t>
            </a:r>
          </a:p>
        </p:txBody>
      </p:sp>
      <p:pic>
        <p:nvPicPr>
          <p:cNvPr id="4" name="Picture 3">
            <a:extLst>
              <a:ext uri="{FF2B5EF4-FFF2-40B4-BE49-F238E27FC236}">
                <a16:creationId xmlns:a16="http://schemas.microsoft.com/office/drawing/2014/main" id="{B0BE87E7-8817-3CFE-11C6-94FA42E15C4E}"/>
              </a:ext>
            </a:extLst>
          </p:cNvPr>
          <p:cNvPicPr>
            <a:picLocks noChangeAspect="1"/>
          </p:cNvPicPr>
          <p:nvPr/>
        </p:nvPicPr>
        <p:blipFill>
          <a:blip r:embed="rId2"/>
          <a:stretch>
            <a:fillRect/>
          </a:stretch>
        </p:blipFill>
        <p:spPr>
          <a:xfrm>
            <a:off x="1061358" y="1749188"/>
            <a:ext cx="9980787" cy="4683816"/>
          </a:xfrm>
          <a:prstGeom prst="rect">
            <a:avLst/>
          </a:prstGeom>
        </p:spPr>
      </p:pic>
    </p:spTree>
    <p:extLst>
      <p:ext uri="{BB962C8B-B14F-4D97-AF65-F5344CB8AC3E}">
        <p14:creationId xmlns:p14="http://schemas.microsoft.com/office/powerpoint/2010/main" val="283568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COHS: How to Protect Yourself from Avian Influenza A(H5N1) at Work ...">
            <a:extLst>
              <a:ext uri="{FF2B5EF4-FFF2-40B4-BE49-F238E27FC236}">
                <a16:creationId xmlns:a16="http://schemas.microsoft.com/office/drawing/2014/main" id="{0B40459C-F31E-676D-45D2-20A56B0FB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20" y="0"/>
            <a:ext cx="3551162" cy="66466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vian Influenza banner graphic | MMDHD District Health Department">
            <a:extLst>
              <a:ext uri="{FF2B5EF4-FFF2-40B4-BE49-F238E27FC236}">
                <a16:creationId xmlns:a16="http://schemas.microsoft.com/office/drawing/2014/main" id="{F170BF69-48BF-6934-E590-3B7CCECB3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196" y="65314"/>
            <a:ext cx="7924800" cy="30997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vian flu graphic">
            <a:extLst>
              <a:ext uri="{FF2B5EF4-FFF2-40B4-BE49-F238E27FC236}">
                <a16:creationId xmlns:a16="http://schemas.microsoft.com/office/drawing/2014/main" id="{1F34C13E-42F0-2DC6-2964-39F2E91D1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196" y="3329447"/>
            <a:ext cx="3916136" cy="33171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vian Influenza Virus Clip Art">
            <a:extLst>
              <a:ext uri="{FF2B5EF4-FFF2-40B4-BE49-F238E27FC236}">
                <a16:creationId xmlns:a16="http://schemas.microsoft.com/office/drawing/2014/main" id="{AC4DBCC5-4E99-97A5-9100-F05BAE3DE7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4850" y="3429000"/>
            <a:ext cx="27051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6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6FA2-74CE-4100-8E80-D2AE58334AB3}"/>
              </a:ext>
            </a:extLst>
          </p:cNvPr>
          <p:cNvSpPr>
            <a:spLocks noGrp="1"/>
          </p:cNvSpPr>
          <p:nvPr>
            <p:ph type="title"/>
          </p:nvPr>
        </p:nvSpPr>
        <p:spPr/>
        <p:txBody>
          <a:bodyPr/>
          <a:lstStyle/>
          <a:p>
            <a:r>
              <a:rPr lang="en-US" dirty="0"/>
              <a:t>H5N1 Influenza A Death</a:t>
            </a:r>
          </a:p>
        </p:txBody>
      </p:sp>
      <p:sp>
        <p:nvSpPr>
          <p:cNvPr id="3" name="Content Placeholder 2">
            <a:extLst>
              <a:ext uri="{FF2B5EF4-FFF2-40B4-BE49-F238E27FC236}">
                <a16:creationId xmlns:a16="http://schemas.microsoft.com/office/drawing/2014/main" id="{F61AB960-0678-4475-B8B7-AA0FC14B43FF}"/>
              </a:ext>
            </a:extLst>
          </p:cNvPr>
          <p:cNvSpPr>
            <a:spLocks noGrp="1"/>
          </p:cNvSpPr>
          <p:nvPr>
            <p:ph idx="1"/>
          </p:nvPr>
        </p:nvSpPr>
        <p:spPr/>
        <p:txBody>
          <a:bodyPr/>
          <a:lstStyle/>
          <a:p>
            <a:r>
              <a:rPr lang="en-US" dirty="0"/>
              <a:t>Severe Avian Influenza or “Bird Flu”</a:t>
            </a:r>
          </a:p>
          <a:p>
            <a:r>
              <a:rPr lang="en-US" dirty="0"/>
              <a:t>First person in the US who died from H5N1 infection</a:t>
            </a:r>
          </a:p>
          <a:p>
            <a:r>
              <a:rPr lang="en-US" dirty="0"/>
              <a:t>66 confirmed cases of H5N1 in the US since the beginning of 2024</a:t>
            </a:r>
          </a:p>
          <a:p>
            <a:r>
              <a:rPr lang="en-US" dirty="0"/>
              <a:t>The first infected child reported in November 2024</a:t>
            </a:r>
          </a:p>
          <a:p>
            <a:r>
              <a:rPr lang="en-US" dirty="0"/>
              <a:t>Outside of the US, 950 cases of H5N1 infection reported, with about 50% mortality</a:t>
            </a:r>
          </a:p>
          <a:p>
            <a:r>
              <a:rPr lang="en-US" dirty="0"/>
              <a:t>Risk to general population remains low, no person-to-person transmission as been identified</a:t>
            </a:r>
          </a:p>
          <a:p>
            <a:r>
              <a:rPr lang="en-US" dirty="0"/>
              <a:t>Most H5N1 infections are a result of exposures to infected animals</a:t>
            </a:r>
          </a:p>
        </p:txBody>
      </p:sp>
    </p:spTree>
    <p:extLst>
      <p:ext uri="{BB962C8B-B14F-4D97-AF65-F5344CB8AC3E}">
        <p14:creationId xmlns:p14="http://schemas.microsoft.com/office/powerpoint/2010/main" val="1618039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DEEC-CF1A-4B5E-8DD5-71043E0EEB74}"/>
              </a:ext>
            </a:extLst>
          </p:cNvPr>
          <p:cNvSpPr>
            <a:spLocks noGrp="1"/>
          </p:cNvSpPr>
          <p:nvPr>
            <p:ph type="title"/>
          </p:nvPr>
        </p:nvSpPr>
        <p:spPr/>
        <p:txBody>
          <a:bodyPr/>
          <a:lstStyle/>
          <a:p>
            <a:r>
              <a:rPr lang="en-US" dirty="0"/>
              <a:t>Highly Pathogenic Avian Influenza (HPAI)</a:t>
            </a:r>
          </a:p>
        </p:txBody>
      </p:sp>
      <p:sp>
        <p:nvSpPr>
          <p:cNvPr id="3" name="Content Placeholder 2">
            <a:extLst>
              <a:ext uri="{FF2B5EF4-FFF2-40B4-BE49-F238E27FC236}">
                <a16:creationId xmlns:a16="http://schemas.microsoft.com/office/drawing/2014/main" id="{B61FB5EE-3953-4B98-ACFD-E11F1D6B265C}"/>
              </a:ext>
            </a:extLst>
          </p:cNvPr>
          <p:cNvSpPr>
            <a:spLocks noGrp="1"/>
          </p:cNvSpPr>
          <p:nvPr>
            <p:ph idx="1"/>
          </p:nvPr>
        </p:nvSpPr>
        <p:spPr>
          <a:xfrm>
            <a:off x="508000" y="1767396"/>
            <a:ext cx="11176000" cy="4495800"/>
          </a:xfrm>
        </p:spPr>
        <p:txBody>
          <a:bodyPr>
            <a:normAutofit fontScale="92500" lnSpcReduction="20000"/>
          </a:bodyPr>
          <a:lstStyle/>
          <a:p>
            <a:r>
              <a:rPr lang="en-US" dirty="0"/>
              <a:t>Sporadic human infections with highly pathogenic avian influenza A(H5N1) virus have been reported in 23 countries over more than 20 years.</a:t>
            </a:r>
            <a:endParaRPr lang="en-US" b="1" baseline="30000" dirty="0"/>
          </a:p>
          <a:p>
            <a:r>
              <a:rPr lang="en-US" dirty="0"/>
              <a:t>HPAI A(H5N1) viruses have spread widely among wild birds worldwide since 2020–2021, resulting in outbreaks in poultry and other animal</a:t>
            </a:r>
          </a:p>
          <a:p>
            <a:r>
              <a:rPr lang="en-US" dirty="0"/>
              <a:t>Most human infections with H5N1 virus have occurred after unprotected exposures to sick or dead infected poultry. Wide clinical spectrum with case fatality of more than 50% </a:t>
            </a:r>
          </a:p>
          <a:p>
            <a:r>
              <a:rPr lang="en-US" dirty="0"/>
              <a:t>Recently, HPAI A(H5N1) viruses were identified in dairy cows, and in unpasteurized milk samples, in multiple U.S. states</a:t>
            </a:r>
          </a:p>
          <a:p>
            <a:r>
              <a:rPr lang="en-US" dirty="0"/>
              <a:t>In March 2024, there was a reported case of HPAI A(H5N1) virus infection in a dairy farm worker in Texas.</a:t>
            </a:r>
          </a:p>
        </p:txBody>
      </p:sp>
    </p:spTree>
    <p:extLst>
      <p:ext uri="{BB962C8B-B14F-4D97-AF65-F5344CB8AC3E}">
        <p14:creationId xmlns:p14="http://schemas.microsoft.com/office/powerpoint/2010/main" val="4120535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3B2BF-8521-46B1-A3C7-0C57D2BD1F55}"/>
              </a:ext>
            </a:extLst>
          </p:cNvPr>
          <p:cNvSpPr>
            <a:spLocks noGrp="1"/>
          </p:cNvSpPr>
          <p:nvPr>
            <p:ph type="title"/>
          </p:nvPr>
        </p:nvSpPr>
        <p:spPr/>
        <p:txBody>
          <a:bodyPr/>
          <a:lstStyle/>
          <a:p>
            <a:r>
              <a:rPr lang="en-US" dirty="0"/>
              <a:t>About Avian Influenza</a:t>
            </a:r>
          </a:p>
        </p:txBody>
      </p:sp>
      <p:sp>
        <p:nvSpPr>
          <p:cNvPr id="3" name="Content Placeholder 2">
            <a:extLst>
              <a:ext uri="{FF2B5EF4-FFF2-40B4-BE49-F238E27FC236}">
                <a16:creationId xmlns:a16="http://schemas.microsoft.com/office/drawing/2014/main" id="{B2BC8EC6-4891-41DE-881D-DE16F0FBA7BA}"/>
              </a:ext>
            </a:extLst>
          </p:cNvPr>
          <p:cNvSpPr>
            <a:spLocks noGrp="1"/>
          </p:cNvSpPr>
          <p:nvPr>
            <p:ph idx="1"/>
          </p:nvPr>
        </p:nvSpPr>
        <p:spPr/>
        <p:txBody>
          <a:bodyPr>
            <a:normAutofit fontScale="92500" lnSpcReduction="10000"/>
          </a:bodyPr>
          <a:lstStyle/>
          <a:p>
            <a:r>
              <a:rPr lang="en-US" dirty="0"/>
              <a:t>Multiple strains of Avian Influenza, including many H5 and H7 flu viruses</a:t>
            </a:r>
          </a:p>
          <a:p>
            <a:r>
              <a:rPr lang="en-US" dirty="0"/>
              <a:t>Defined a low pathogenicity avian influenza (LPAI) and highly pathogenic avian influenza (HPAI) based on the severity of illness in birds</a:t>
            </a:r>
          </a:p>
          <a:p>
            <a:r>
              <a:rPr lang="en-US" dirty="0"/>
              <a:t>Identified in more than 200 animals in the US, including poultry, and most recently, dairy cows</a:t>
            </a:r>
          </a:p>
          <a:p>
            <a:r>
              <a:rPr lang="en-US" dirty="0"/>
              <a:t>Can spread rapidly in domestics flocks leading to significant economic impacts</a:t>
            </a:r>
          </a:p>
          <a:p>
            <a:r>
              <a:rPr lang="en-US" dirty="0"/>
              <a:t>Has led to several infections in farm workers through direct exposure to infected animals</a:t>
            </a:r>
          </a:p>
        </p:txBody>
      </p:sp>
    </p:spTree>
    <p:extLst>
      <p:ext uri="{BB962C8B-B14F-4D97-AF65-F5344CB8AC3E}">
        <p14:creationId xmlns:p14="http://schemas.microsoft.com/office/powerpoint/2010/main" val="3797571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vian Flu Diary: Canada &amp; California Report New Outbreaks of H5N1 In ...">
            <a:extLst>
              <a:ext uri="{FF2B5EF4-FFF2-40B4-BE49-F238E27FC236}">
                <a16:creationId xmlns:a16="http://schemas.microsoft.com/office/drawing/2014/main" id="{E63AAB82-EE2C-4792-8221-3947C540B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226208"/>
            <a:ext cx="11404600" cy="640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077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2CD8-18D0-4E84-AB30-C393D653F98C}"/>
              </a:ext>
            </a:extLst>
          </p:cNvPr>
          <p:cNvSpPr>
            <a:spLocks noGrp="1"/>
          </p:cNvSpPr>
          <p:nvPr>
            <p:ph type="title"/>
          </p:nvPr>
        </p:nvSpPr>
        <p:spPr>
          <a:xfrm>
            <a:off x="839788" y="457200"/>
            <a:ext cx="3932237" cy="669851"/>
          </a:xfrm>
        </p:spPr>
        <p:txBody>
          <a:bodyPr/>
          <a:lstStyle/>
          <a:p>
            <a:r>
              <a:rPr lang="en-US" dirty="0"/>
              <a:t>In Dairy Cattle</a:t>
            </a:r>
          </a:p>
        </p:txBody>
      </p:sp>
      <p:sp>
        <p:nvSpPr>
          <p:cNvPr id="5" name="Text Placeholder 4">
            <a:extLst>
              <a:ext uri="{FF2B5EF4-FFF2-40B4-BE49-F238E27FC236}">
                <a16:creationId xmlns:a16="http://schemas.microsoft.com/office/drawing/2014/main" id="{93AAF5C8-ADCD-7973-4A90-E11E36ADF801}"/>
              </a:ext>
            </a:extLst>
          </p:cNvPr>
          <p:cNvSpPr>
            <a:spLocks noGrp="1"/>
          </p:cNvSpPr>
          <p:nvPr>
            <p:ph type="body" sz="half" idx="2"/>
          </p:nvPr>
        </p:nvSpPr>
        <p:spPr>
          <a:xfrm>
            <a:off x="733648" y="1222042"/>
            <a:ext cx="4038378" cy="4646946"/>
          </a:xfrm>
        </p:spPr>
        <p:txBody>
          <a:bodyPr/>
          <a:lstStyle/>
          <a:p>
            <a:pPr marL="285750" indent="-285750">
              <a:buFont typeface="Arial" panose="020B0604020202020204" pitchFamily="34" charset="0"/>
              <a:buChar char="•"/>
            </a:pPr>
            <a:r>
              <a:rPr lang="en-US" dirty="0"/>
              <a:t>An outbreak of highly pathogenic avian influenza (Influenza A H5N1) ongoing in dairy cows in US since March 2024</a:t>
            </a:r>
          </a:p>
          <a:p>
            <a:pPr marL="285750" indent="-285750">
              <a:buFont typeface="Arial" panose="020B0604020202020204" pitchFamily="34" charset="0"/>
              <a:buChar char="•"/>
            </a:pPr>
            <a:r>
              <a:rPr lang="en-US" dirty="0"/>
              <a:t>16 states and 924 herds impacted</a:t>
            </a:r>
          </a:p>
          <a:p>
            <a:pPr marL="285750" indent="-285750">
              <a:buFont typeface="Arial" panose="020B0604020202020204" pitchFamily="34" charset="0"/>
              <a:buChar char="•"/>
            </a:pPr>
            <a:r>
              <a:rPr lang="en-US" dirty="0"/>
              <a:t>Multiple human infections from direct exposure to infected cattle</a:t>
            </a:r>
          </a:p>
          <a:p>
            <a:pPr marL="285750" indent="-285750">
              <a:buFont typeface="Arial" panose="020B0604020202020204" pitchFamily="34" charset="0"/>
              <a:buChar char="•"/>
            </a:pPr>
            <a:r>
              <a:rPr lang="en-US" dirty="0"/>
              <a:t>The recent death in Louisiana was from a different H5N1 strain than that infecting dairy cattle</a:t>
            </a:r>
          </a:p>
          <a:p>
            <a:endParaRPr lang="en-US" dirty="0"/>
          </a:p>
        </p:txBody>
      </p:sp>
      <p:pic>
        <p:nvPicPr>
          <p:cNvPr id="1028" name="Picture 4" descr="States shaded include CA, CO, IA, LA, MI, MO, OR, TX, WA, and WI.">
            <a:extLst>
              <a:ext uri="{FF2B5EF4-FFF2-40B4-BE49-F238E27FC236}">
                <a16:creationId xmlns:a16="http://schemas.microsoft.com/office/drawing/2014/main" id="{EB111FA1-DF50-494A-A9F5-A3FB8F2AE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128" y="1222042"/>
            <a:ext cx="6644947" cy="441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1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945D-701C-CE27-B0D5-1C1DB9DA66F8}"/>
              </a:ext>
            </a:extLst>
          </p:cNvPr>
          <p:cNvSpPr>
            <a:spLocks noGrp="1"/>
          </p:cNvSpPr>
          <p:nvPr>
            <p:ph type="title"/>
          </p:nvPr>
        </p:nvSpPr>
        <p:spPr/>
        <p:txBody>
          <a:bodyPr/>
          <a:lstStyle/>
          <a:p>
            <a:r>
              <a:rPr lang="en-US" dirty="0"/>
              <a:t>Current Situation </a:t>
            </a:r>
          </a:p>
        </p:txBody>
      </p:sp>
      <p:sp>
        <p:nvSpPr>
          <p:cNvPr id="3" name="Content Placeholder 2">
            <a:extLst>
              <a:ext uri="{FF2B5EF4-FFF2-40B4-BE49-F238E27FC236}">
                <a16:creationId xmlns:a16="http://schemas.microsoft.com/office/drawing/2014/main" id="{A2CA3038-C138-03BA-5851-C7161908F5F3}"/>
              </a:ext>
            </a:extLst>
          </p:cNvPr>
          <p:cNvSpPr>
            <a:spLocks noGrp="1"/>
          </p:cNvSpPr>
          <p:nvPr>
            <p:ph idx="1"/>
          </p:nvPr>
        </p:nvSpPr>
        <p:spPr/>
        <p:txBody>
          <a:bodyPr/>
          <a:lstStyle/>
          <a:p>
            <a:r>
              <a:rPr lang="en-US" b="0" i="0" dirty="0">
                <a:solidFill>
                  <a:srgbClr val="000000"/>
                </a:solidFill>
                <a:effectLst/>
                <a:latin typeface="Nunito" panose="020F0502020204030204" pitchFamily="2" charset="0"/>
              </a:rPr>
              <a:t>While the current public health risk is low, CDC is watching the situation carefully and working with states to monitor people with animal exposures.</a:t>
            </a:r>
          </a:p>
          <a:p>
            <a:endParaRPr lang="en-US" dirty="0"/>
          </a:p>
        </p:txBody>
      </p:sp>
    </p:spTree>
    <p:extLst>
      <p:ext uri="{BB962C8B-B14F-4D97-AF65-F5344CB8AC3E}">
        <p14:creationId xmlns:p14="http://schemas.microsoft.com/office/powerpoint/2010/main" val="138849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0883-EB38-BA3F-AAD6-342E6C659309}"/>
              </a:ext>
            </a:extLst>
          </p:cNvPr>
          <p:cNvSpPr>
            <a:spLocks noGrp="1"/>
          </p:cNvSpPr>
          <p:nvPr>
            <p:ph type="title"/>
          </p:nvPr>
        </p:nvSpPr>
        <p:spPr/>
        <p:txBody>
          <a:bodyPr/>
          <a:lstStyle/>
          <a:p>
            <a:r>
              <a:rPr lang="en-US" dirty="0"/>
              <a:t>Respiratory Virus Activity Levels</a:t>
            </a:r>
          </a:p>
        </p:txBody>
      </p:sp>
      <p:sp>
        <p:nvSpPr>
          <p:cNvPr id="3" name="Content Placeholder 2">
            <a:extLst>
              <a:ext uri="{FF2B5EF4-FFF2-40B4-BE49-F238E27FC236}">
                <a16:creationId xmlns:a16="http://schemas.microsoft.com/office/drawing/2014/main" id="{710D3E16-BA65-A7FD-7138-F210667F9523}"/>
              </a:ext>
            </a:extLst>
          </p:cNvPr>
          <p:cNvSpPr>
            <a:spLocks noGrp="1"/>
          </p:cNvSpPr>
          <p:nvPr>
            <p:ph idx="1"/>
          </p:nvPr>
        </p:nvSpPr>
        <p:spPr/>
        <p:txBody>
          <a:bodyPr/>
          <a:lstStyle/>
          <a:p>
            <a:r>
              <a:rPr lang="en-US" dirty="0"/>
              <a:t>Amount of acute respiratory viruses currently circulating and causing illness remains high (flu, RSV, COVID-19)</a:t>
            </a:r>
          </a:p>
          <a:p>
            <a:r>
              <a:rPr lang="en-US" dirty="0"/>
              <a:t>Test positivity elevated for flu and COVID-19 and increasing for RSV</a:t>
            </a:r>
          </a:p>
          <a:p>
            <a:r>
              <a:rPr lang="en-US" dirty="0"/>
              <a:t>Wastewater surveillance indicates high levels of flu and COVID-19</a:t>
            </a:r>
          </a:p>
        </p:txBody>
      </p:sp>
    </p:spTree>
    <p:extLst>
      <p:ext uri="{BB962C8B-B14F-4D97-AF65-F5344CB8AC3E}">
        <p14:creationId xmlns:p14="http://schemas.microsoft.com/office/powerpoint/2010/main" val="85893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0F9A-95E8-4BA8-9E57-F0863C643563}"/>
              </a:ext>
            </a:extLst>
          </p:cNvPr>
          <p:cNvSpPr>
            <a:spLocks noGrp="1"/>
          </p:cNvSpPr>
          <p:nvPr>
            <p:ph type="title"/>
          </p:nvPr>
        </p:nvSpPr>
        <p:spPr/>
        <p:txBody>
          <a:bodyPr/>
          <a:lstStyle/>
          <a:p>
            <a:r>
              <a:rPr lang="en-US" dirty="0"/>
              <a:t>What does all this mean?</a:t>
            </a:r>
          </a:p>
        </p:txBody>
      </p:sp>
      <p:sp>
        <p:nvSpPr>
          <p:cNvPr id="3" name="Content Placeholder 2">
            <a:extLst>
              <a:ext uri="{FF2B5EF4-FFF2-40B4-BE49-F238E27FC236}">
                <a16:creationId xmlns:a16="http://schemas.microsoft.com/office/drawing/2014/main" id="{3FA91D1B-3316-4584-A1A8-8566B7EAF072}"/>
              </a:ext>
            </a:extLst>
          </p:cNvPr>
          <p:cNvSpPr>
            <a:spLocks noGrp="1"/>
          </p:cNvSpPr>
          <p:nvPr>
            <p:ph idx="1"/>
          </p:nvPr>
        </p:nvSpPr>
        <p:spPr/>
        <p:txBody>
          <a:bodyPr/>
          <a:lstStyle/>
          <a:p>
            <a:r>
              <a:rPr lang="en-US" dirty="0"/>
              <a:t>The wide geographic spread of HPAI A(H5N1) viruses in wild birds, poultry, and some other mammals, including in cows, could create additional opportunities for people to be exposed to these viruses. </a:t>
            </a:r>
          </a:p>
          <a:p>
            <a:r>
              <a:rPr lang="en-US" dirty="0"/>
              <a:t>The current risk to people is low.</a:t>
            </a:r>
          </a:p>
          <a:p>
            <a:r>
              <a:rPr lang="en-US" dirty="0"/>
              <a:t>Job related or recreational exposures to infected birds or other animals (including cows) constitutes the greatest risk to people</a:t>
            </a:r>
          </a:p>
        </p:txBody>
      </p:sp>
    </p:spTree>
    <p:extLst>
      <p:ext uri="{BB962C8B-B14F-4D97-AF65-F5344CB8AC3E}">
        <p14:creationId xmlns:p14="http://schemas.microsoft.com/office/powerpoint/2010/main" val="2710018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ADF0-BFD2-4C6F-B975-B41F8085D0D3}"/>
              </a:ext>
            </a:extLst>
          </p:cNvPr>
          <p:cNvSpPr>
            <a:spLocks noGrp="1"/>
          </p:cNvSpPr>
          <p:nvPr>
            <p:ph type="title"/>
          </p:nvPr>
        </p:nvSpPr>
        <p:spPr/>
        <p:txBody>
          <a:bodyPr>
            <a:normAutofit fontScale="90000"/>
          </a:bodyPr>
          <a:lstStyle/>
          <a:p>
            <a:br>
              <a:rPr lang="en-US" dirty="0"/>
            </a:br>
            <a:r>
              <a:rPr lang="en-US" dirty="0"/>
              <a:t>Recommendations for the Public</a:t>
            </a:r>
            <a:br>
              <a:rPr lang="en-US" dirty="0"/>
            </a:br>
            <a:endParaRPr lang="en-US" dirty="0"/>
          </a:p>
        </p:txBody>
      </p:sp>
      <p:sp>
        <p:nvSpPr>
          <p:cNvPr id="3" name="Content Placeholder 2">
            <a:extLst>
              <a:ext uri="{FF2B5EF4-FFF2-40B4-BE49-F238E27FC236}">
                <a16:creationId xmlns:a16="http://schemas.microsoft.com/office/drawing/2014/main" id="{19B4A90D-D8BC-4ECE-87F2-8B81E525F613}"/>
              </a:ext>
            </a:extLst>
          </p:cNvPr>
          <p:cNvSpPr>
            <a:spLocks noGrp="1"/>
          </p:cNvSpPr>
          <p:nvPr>
            <p:ph idx="1"/>
          </p:nvPr>
        </p:nvSpPr>
        <p:spPr/>
        <p:txBody>
          <a:bodyPr>
            <a:normAutofit/>
          </a:bodyPr>
          <a:lstStyle/>
          <a:p>
            <a:r>
              <a:rPr lang="en-US" dirty="0"/>
              <a:t>People should avoid unprotected (not using respiratory or eye protection) exposures to sick or dead animals including wild birds, poultry, other domesticated birds, and other wild or domesticated animals, as well as with animal feces, litter, or materials contaminated by birds or other animals with suspected or confirmed HPAI A(H5N1) virus infection. </a:t>
            </a:r>
          </a:p>
          <a:p>
            <a:r>
              <a:rPr lang="en-US" dirty="0"/>
              <a:t>People should not prepare or eat uncooked or undercooked food or related uncooked food products, such as unpasteurized (raw) milk, or raw cheeses, from animals with suspected or confirmed HPAI A(H5N1) virus infection (avian influenza or bird flu).</a:t>
            </a:r>
          </a:p>
          <a:p>
            <a:endParaRPr lang="en-US" dirty="0"/>
          </a:p>
        </p:txBody>
      </p:sp>
    </p:spTree>
    <p:extLst>
      <p:ext uri="{BB962C8B-B14F-4D97-AF65-F5344CB8AC3E}">
        <p14:creationId xmlns:p14="http://schemas.microsoft.com/office/powerpoint/2010/main" val="3325277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223F7-5656-F48F-F5F3-C2AD1FD97CAE}"/>
              </a:ext>
            </a:extLst>
          </p:cNvPr>
          <p:cNvSpPr>
            <a:spLocks noGrp="1"/>
          </p:cNvSpPr>
          <p:nvPr>
            <p:ph type="ctrTitle"/>
          </p:nvPr>
        </p:nvSpPr>
        <p:spPr/>
        <p:txBody>
          <a:bodyPr/>
          <a:lstStyle/>
          <a:p>
            <a:r>
              <a:rPr lang="en-US" dirty="0"/>
              <a:t>Thank you, </a:t>
            </a:r>
            <a:r>
              <a:rPr lang="en-US"/>
              <a:t>and Questions</a:t>
            </a:r>
          </a:p>
        </p:txBody>
      </p:sp>
    </p:spTree>
    <p:extLst>
      <p:ext uri="{BB962C8B-B14F-4D97-AF65-F5344CB8AC3E}">
        <p14:creationId xmlns:p14="http://schemas.microsoft.com/office/powerpoint/2010/main" val="126923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8B4AF-3793-EB1C-919F-25F1A3922334}"/>
              </a:ext>
            </a:extLst>
          </p:cNvPr>
          <p:cNvPicPr>
            <a:picLocks noChangeAspect="1"/>
          </p:cNvPicPr>
          <p:nvPr/>
        </p:nvPicPr>
        <p:blipFill>
          <a:blip r:embed="rId2"/>
          <a:srcRect b="10515"/>
          <a:stretch/>
        </p:blipFill>
        <p:spPr>
          <a:xfrm>
            <a:off x="1758893" y="372824"/>
            <a:ext cx="8674214" cy="6112352"/>
          </a:xfrm>
          <a:prstGeom prst="rect">
            <a:avLst/>
          </a:prstGeom>
        </p:spPr>
      </p:pic>
    </p:spTree>
    <p:extLst>
      <p:ext uri="{BB962C8B-B14F-4D97-AF65-F5344CB8AC3E}">
        <p14:creationId xmlns:p14="http://schemas.microsoft.com/office/powerpoint/2010/main" val="164880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7CDE7F-981B-85AD-9A53-69E6A2706783}"/>
              </a:ext>
            </a:extLst>
          </p:cNvPr>
          <p:cNvPicPr>
            <a:picLocks noChangeAspect="1"/>
          </p:cNvPicPr>
          <p:nvPr/>
        </p:nvPicPr>
        <p:blipFill>
          <a:blip r:embed="rId2"/>
          <a:stretch>
            <a:fillRect/>
          </a:stretch>
        </p:blipFill>
        <p:spPr>
          <a:xfrm>
            <a:off x="1385207" y="1028307"/>
            <a:ext cx="9421586" cy="4801385"/>
          </a:xfrm>
          <a:prstGeom prst="rect">
            <a:avLst/>
          </a:prstGeom>
        </p:spPr>
      </p:pic>
      <p:sp>
        <p:nvSpPr>
          <p:cNvPr id="4" name="Title 3">
            <a:extLst>
              <a:ext uri="{FF2B5EF4-FFF2-40B4-BE49-F238E27FC236}">
                <a16:creationId xmlns:a16="http://schemas.microsoft.com/office/drawing/2014/main" id="{051A1DC0-0CBD-1134-F8CB-0DA1D7EE1018}"/>
              </a:ext>
            </a:extLst>
          </p:cNvPr>
          <p:cNvSpPr>
            <a:spLocks noGrp="1"/>
          </p:cNvSpPr>
          <p:nvPr>
            <p:ph type="title"/>
          </p:nvPr>
        </p:nvSpPr>
        <p:spPr>
          <a:xfrm>
            <a:off x="838200" y="365125"/>
            <a:ext cx="10515600" cy="797103"/>
          </a:xfrm>
        </p:spPr>
        <p:txBody>
          <a:bodyPr/>
          <a:lstStyle/>
          <a:p>
            <a:r>
              <a:rPr lang="en-US" dirty="0"/>
              <a:t>US</a:t>
            </a:r>
          </a:p>
        </p:txBody>
      </p:sp>
    </p:spTree>
    <p:extLst>
      <p:ext uri="{BB962C8B-B14F-4D97-AF65-F5344CB8AC3E}">
        <p14:creationId xmlns:p14="http://schemas.microsoft.com/office/powerpoint/2010/main" val="307654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97E7-9ACA-D0B4-1BBB-6A054F45A676}"/>
              </a:ext>
            </a:extLst>
          </p:cNvPr>
          <p:cNvSpPr>
            <a:spLocks noGrp="1"/>
          </p:cNvSpPr>
          <p:nvPr>
            <p:ph type="title"/>
          </p:nvPr>
        </p:nvSpPr>
        <p:spPr/>
        <p:txBody>
          <a:bodyPr/>
          <a:lstStyle/>
          <a:p>
            <a:r>
              <a:rPr lang="en-US" dirty="0"/>
              <a:t>Mississippi</a:t>
            </a:r>
          </a:p>
        </p:txBody>
      </p:sp>
      <p:pic>
        <p:nvPicPr>
          <p:cNvPr id="4" name="Picture 3">
            <a:extLst>
              <a:ext uri="{FF2B5EF4-FFF2-40B4-BE49-F238E27FC236}">
                <a16:creationId xmlns:a16="http://schemas.microsoft.com/office/drawing/2014/main" id="{338AEF96-3FDF-D97A-75BC-A83151386CFA}"/>
              </a:ext>
            </a:extLst>
          </p:cNvPr>
          <p:cNvPicPr>
            <a:picLocks noChangeAspect="1"/>
          </p:cNvPicPr>
          <p:nvPr/>
        </p:nvPicPr>
        <p:blipFill>
          <a:blip r:embed="rId2"/>
          <a:stretch>
            <a:fillRect/>
          </a:stretch>
        </p:blipFill>
        <p:spPr>
          <a:xfrm>
            <a:off x="1594770" y="1352446"/>
            <a:ext cx="9002460" cy="4618910"/>
          </a:xfrm>
          <a:prstGeom prst="rect">
            <a:avLst/>
          </a:prstGeom>
        </p:spPr>
      </p:pic>
    </p:spTree>
    <p:extLst>
      <p:ext uri="{BB962C8B-B14F-4D97-AF65-F5344CB8AC3E}">
        <p14:creationId xmlns:p14="http://schemas.microsoft.com/office/powerpoint/2010/main" val="176096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AD1D-7357-FADB-07F3-1FD916E48F2A}"/>
              </a:ext>
            </a:extLst>
          </p:cNvPr>
          <p:cNvSpPr>
            <a:spLocks noGrp="1"/>
          </p:cNvSpPr>
          <p:nvPr>
            <p:ph type="title"/>
          </p:nvPr>
        </p:nvSpPr>
        <p:spPr/>
        <p:txBody>
          <a:bodyPr/>
          <a:lstStyle/>
          <a:p>
            <a:r>
              <a:rPr lang="en-US" dirty="0"/>
              <a:t>US Hospitalizations due to Respiratory Viruses</a:t>
            </a:r>
          </a:p>
        </p:txBody>
      </p:sp>
      <p:pic>
        <p:nvPicPr>
          <p:cNvPr id="4" name="Picture 3">
            <a:extLst>
              <a:ext uri="{FF2B5EF4-FFF2-40B4-BE49-F238E27FC236}">
                <a16:creationId xmlns:a16="http://schemas.microsoft.com/office/drawing/2014/main" id="{220C9C17-2F9A-BAA5-B2D7-F15E1C644390}"/>
              </a:ext>
            </a:extLst>
          </p:cNvPr>
          <p:cNvPicPr>
            <a:picLocks noChangeAspect="1"/>
          </p:cNvPicPr>
          <p:nvPr/>
        </p:nvPicPr>
        <p:blipFill>
          <a:blip r:embed="rId2"/>
          <a:stretch>
            <a:fillRect/>
          </a:stretch>
        </p:blipFill>
        <p:spPr>
          <a:xfrm>
            <a:off x="1856015" y="1611075"/>
            <a:ext cx="8479970" cy="4514730"/>
          </a:xfrm>
          <a:prstGeom prst="rect">
            <a:avLst/>
          </a:prstGeom>
        </p:spPr>
      </p:pic>
    </p:spTree>
    <p:extLst>
      <p:ext uri="{BB962C8B-B14F-4D97-AF65-F5344CB8AC3E}">
        <p14:creationId xmlns:p14="http://schemas.microsoft.com/office/powerpoint/2010/main" val="63332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FBDD69-8019-143E-1F42-3D4FD8849953}"/>
              </a:ext>
            </a:extLst>
          </p:cNvPr>
          <p:cNvSpPr>
            <a:spLocks noGrp="1"/>
          </p:cNvSpPr>
          <p:nvPr>
            <p:ph type="title"/>
          </p:nvPr>
        </p:nvSpPr>
        <p:spPr/>
        <p:txBody>
          <a:bodyPr/>
          <a:lstStyle/>
          <a:p>
            <a:r>
              <a:rPr lang="en-US" dirty="0"/>
              <a:t>US Deaths Due to Respiratory Viral Illnesses</a:t>
            </a:r>
          </a:p>
        </p:txBody>
      </p:sp>
      <p:pic>
        <p:nvPicPr>
          <p:cNvPr id="6" name="Picture 5">
            <a:extLst>
              <a:ext uri="{FF2B5EF4-FFF2-40B4-BE49-F238E27FC236}">
                <a16:creationId xmlns:a16="http://schemas.microsoft.com/office/drawing/2014/main" id="{24FD5715-E9A7-FA12-F38C-9D8D7206E07A}"/>
              </a:ext>
            </a:extLst>
          </p:cNvPr>
          <p:cNvPicPr>
            <a:picLocks noChangeAspect="1"/>
          </p:cNvPicPr>
          <p:nvPr/>
        </p:nvPicPr>
        <p:blipFill>
          <a:blip r:embed="rId2"/>
          <a:stretch>
            <a:fillRect/>
          </a:stretch>
        </p:blipFill>
        <p:spPr>
          <a:xfrm>
            <a:off x="1559379" y="1477723"/>
            <a:ext cx="9073242" cy="5105621"/>
          </a:xfrm>
          <a:prstGeom prst="rect">
            <a:avLst/>
          </a:prstGeom>
        </p:spPr>
      </p:pic>
    </p:spTree>
    <p:extLst>
      <p:ext uri="{BB962C8B-B14F-4D97-AF65-F5344CB8AC3E}">
        <p14:creationId xmlns:p14="http://schemas.microsoft.com/office/powerpoint/2010/main" val="426217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BC36-6F5D-CBA8-50DC-B0EFAEBD0DBA}"/>
              </a:ext>
            </a:extLst>
          </p:cNvPr>
          <p:cNvSpPr>
            <a:spLocks noGrp="1"/>
          </p:cNvSpPr>
          <p:nvPr>
            <p:ph type="title"/>
          </p:nvPr>
        </p:nvSpPr>
        <p:spPr/>
        <p:txBody>
          <a:bodyPr/>
          <a:lstStyle/>
          <a:p>
            <a:r>
              <a:rPr lang="en-US" dirty="0"/>
              <a:t>ED Visits by Age Group</a:t>
            </a:r>
          </a:p>
        </p:txBody>
      </p:sp>
      <p:pic>
        <p:nvPicPr>
          <p:cNvPr id="4" name="Picture 3">
            <a:extLst>
              <a:ext uri="{FF2B5EF4-FFF2-40B4-BE49-F238E27FC236}">
                <a16:creationId xmlns:a16="http://schemas.microsoft.com/office/drawing/2014/main" id="{3059683C-8972-BA55-7870-42A74A0E0C95}"/>
              </a:ext>
            </a:extLst>
          </p:cNvPr>
          <p:cNvPicPr>
            <a:picLocks noChangeAspect="1"/>
          </p:cNvPicPr>
          <p:nvPr/>
        </p:nvPicPr>
        <p:blipFill>
          <a:blip r:embed="rId2"/>
          <a:stretch>
            <a:fillRect/>
          </a:stretch>
        </p:blipFill>
        <p:spPr>
          <a:xfrm>
            <a:off x="1572985" y="1405607"/>
            <a:ext cx="9046029" cy="4613474"/>
          </a:xfrm>
          <a:prstGeom prst="rect">
            <a:avLst/>
          </a:prstGeom>
        </p:spPr>
      </p:pic>
    </p:spTree>
    <p:extLst>
      <p:ext uri="{BB962C8B-B14F-4D97-AF65-F5344CB8AC3E}">
        <p14:creationId xmlns:p14="http://schemas.microsoft.com/office/powerpoint/2010/main" val="303806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63C3-4D22-EB15-DE34-375AE8B9306E}"/>
              </a:ext>
            </a:extLst>
          </p:cNvPr>
          <p:cNvSpPr>
            <a:spLocks noGrp="1"/>
          </p:cNvSpPr>
          <p:nvPr>
            <p:ph type="title"/>
          </p:nvPr>
        </p:nvSpPr>
        <p:spPr/>
        <p:txBody>
          <a:bodyPr/>
          <a:lstStyle/>
          <a:p>
            <a:r>
              <a:rPr lang="en-US" dirty="0"/>
              <a:t>Hospitalizations by Age Group</a:t>
            </a:r>
          </a:p>
        </p:txBody>
      </p:sp>
      <p:pic>
        <p:nvPicPr>
          <p:cNvPr id="4" name="Picture 3">
            <a:extLst>
              <a:ext uri="{FF2B5EF4-FFF2-40B4-BE49-F238E27FC236}">
                <a16:creationId xmlns:a16="http://schemas.microsoft.com/office/drawing/2014/main" id="{92DB0B57-0D95-7CD5-11F5-F32759E80264}"/>
              </a:ext>
            </a:extLst>
          </p:cNvPr>
          <p:cNvPicPr>
            <a:picLocks noChangeAspect="1"/>
          </p:cNvPicPr>
          <p:nvPr/>
        </p:nvPicPr>
        <p:blipFill>
          <a:blip r:embed="rId2"/>
          <a:stretch>
            <a:fillRect/>
          </a:stretch>
        </p:blipFill>
        <p:spPr>
          <a:xfrm>
            <a:off x="1657350" y="1533513"/>
            <a:ext cx="8877300" cy="4794361"/>
          </a:xfrm>
          <a:prstGeom prst="rect">
            <a:avLst/>
          </a:prstGeom>
        </p:spPr>
      </p:pic>
    </p:spTree>
    <p:extLst>
      <p:ext uri="{BB962C8B-B14F-4D97-AF65-F5344CB8AC3E}">
        <p14:creationId xmlns:p14="http://schemas.microsoft.com/office/powerpoint/2010/main" val="2364895062"/>
      </p:ext>
    </p:extLst>
  </p:cSld>
  <p:clrMapOvr>
    <a:masterClrMapping/>
  </p:clrMapOvr>
</p:sld>
</file>

<file path=ppt/theme/theme1.xml><?xml version="1.0" encoding="utf-8"?>
<a:theme xmlns:a="http://schemas.openxmlformats.org/drawingml/2006/main" name="UMMC_bioethic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mmc_soph.pptx" id="{599B4BAC-7088-2A42-967B-2B73CB02C1ED}" vid="{69000508-E3B8-9041-95F2-7C3DC6DC4C45}"/>
    </a:ext>
  </a:extLst>
</a:theme>
</file>

<file path=docProps/app.xml><?xml version="1.0" encoding="utf-8"?>
<Properties xmlns="http://schemas.openxmlformats.org/officeDocument/2006/extended-properties" xmlns:vt="http://schemas.openxmlformats.org/officeDocument/2006/docPropsVTypes">
  <Template/>
  <TotalTime>109</TotalTime>
  <Words>686</Words>
  <Application>Microsoft Office PowerPoint</Application>
  <PresentationFormat>Widescreen</PresentationFormat>
  <Paragraphs>51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Nunito</vt:lpstr>
      <vt:lpstr>Times</vt:lpstr>
      <vt:lpstr>Trebuchet MS</vt:lpstr>
      <vt:lpstr>Wingdings</vt:lpstr>
      <vt:lpstr>UMMC_bioethics</vt:lpstr>
      <vt:lpstr>COVID-19 Update</vt:lpstr>
      <vt:lpstr>Respiratory Virus Activity Levels</vt:lpstr>
      <vt:lpstr>PowerPoint Presentation</vt:lpstr>
      <vt:lpstr>US</vt:lpstr>
      <vt:lpstr>Mississippi</vt:lpstr>
      <vt:lpstr>US Hospitalizations due to Respiratory Viruses</vt:lpstr>
      <vt:lpstr>US Deaths Due to Respiratory Viral Illnesses</vt:lpstr>
      <vt:lpstr>ED Visits by Age Group</vt:lpstr>
      <vt:lpstr>Hospitalizations by Age Group</vt:lpstr>
      <vt:lpstr>COVID-19 Vaccination, Updated 2024-2025 Booster </vt:lpstr>
      <vt:lpstr>Flu Vaccination, 2024-2025 Seasonal Vaccine</vt:lpstr>
      <vt:lpstr>RSV Vaccination, Adults &gt;75 years of age</vt:lpstr>
      <vt:lpstr>PowerPoint Presentation</vt:lpstr>
      <vt:lpstr>H5N1 Influenza A Death</vt:lpstr>
      <vt:lpstr>Highly Pathogenic Avian Influenza (HPAI)</vt:lpstr>
      <vt:lpstr>About Avian Influenza</vt:lpstr>
      <vt:lpstr>PowerPoint Presentation</vt:lpstr>
      <vt:lpstr>In Dairy Cattle</vt:lpstr>
      <vt:lpstr>Current Situation </vt:lpstr>
      <vt:lpstr>What does all this mean?</vt:lpstr>
      <vt:lpstr> Recommendations for the Public </vt:lpstr>
      <vt:lpstr>Thank you,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E. Byers</dc:creator>
  <cp:lastModifiedBy>Jessica Breazeale</cp:lastModifiedBy>
  <cp:revision>6</cp:revision>
  <dcterms:created xsi:type="dcterms:W3CDTF">2025-01-14T18:26:01Z</dcterms:created>
  <dcterms:modified xsi:type="dcterms:W3CDTF">2025-01-16T00:24:45Z</dcterms:modified>
</cp:coreProperties>
</file>