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7" r:id="rId6"/>
    <p:sldMasterId id="2147483705" r:id="rId7"/>
  </p:sldMasterIdLst>
  <p:notesMasterIdLst>
    <p:notesMasterId r:id="rId51"/>
  </p:notesMasterIdLst>
  <p:sldIdLst>
    <p:sldId id="310" r:id="rId8"/>
    <p:sldId id="308" r:id="rId9"/>
    <p:sldId id="312" r:id="rId10"/>
    <p:sldId id="313" r:id="rId11"/>
    <p:sldId id="256" r:id="rId12"/>
    <p:sldId id="260" r:id="rId13"/>
    <p:sldId id="261" r:id="rId14"/>
    <p:sldId id="285" r:id="rId15"/>
    <p:sldId id="264" r:id="rId16"/>
    <p:sldId id="265" r:id="rId17"/>
    <p:sldId id="266" r:id="rId18"/>
    <p:sldId id="267" r:id="rId19"/>
    <p:sldId id="268" r:id="rId20"/>
    <p:sldId id="272" r:id="rId21"/>
    <p:sldId id="273" r:id="rId22"/>
    <p:sldId id="289" r:id="rId23"/>
    <p:sldId id="274" r:id="rId24"/>
    <p:sldId id="275" r:id="rId25"/>
    <p:sldId id="276" r:id="rId26"/>
    <p:sldId id="277" r:id="rId27"/>
    <p:sldId id="278" r:id="rId28"/>
    <p:sldId id="291" r:id="rId29"/>
    <p:sldId id="257" r:id="rId30"/>
    <p:sldId id="269" r:id="rId31"/>
    <p:sldId id="270" r:id="rId32"/>
    <p:sldId id="271" r:id="rId33"/>
    <p:sldId id="311" r:id="rId34"/>
    <p:sldId id="298" r:id="rId35"/>
    <p:sldId id="299" r:id="rId36"/>
    <p:sldId id="300" r:id="rId37"/>
    <p:sldId id="301" r:id="rId38"/>
    <p:sldId id="294" r:id="rId39"/>
    <p:sldId id="295" r:id="rId40"/>
    <p:sldId id="296" r:id="rId41"/>
    <p:sldId id="281" r:id="rId42"/>
    <p:sldId id="302" r:id="rId43"/>
    <p:sldId id="303" r:id="rId44"/>
    <p:sldId id="304" r:id="rId45"/>
    <p:sldId id="305" r:id="rId46"/>
    <p:sldId id="280" r:id="rId47"/>
    <p:sldId id="282" r:id="rId48"/>
    <p:sldId id="286" r:id="rId49"/>
    <p:sldId id="279"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71E"/>
    <a:srgbClr val="8FCA6A"/>
    <a:srgbClr val="0081C5"/>
    <a:srgbClr val="374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6" autoAdjust="0"/>
    <p:restoredTop sz="94660"/>
  </p:normalViewPr>
  <p:slideViewPr>
    <p:cSldViewPr snapToGrid="0">
      <p:cViewPr varScale="1">
        <p:scale>
          <a:sx n="81" d="100"/>
          <a:sy n="81" d="100"/>
        </p:scale>
        <p:origin x="485" y="6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B5E61E2-FC58-42B6-9C71-F9F11A5E1493}" type="datetimeFigureOut">
              <a:rPr lang="en-US" smtClean="0"/>
              <a:t>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04548-26F8-4FC0-9A1A-BCEA437309B0}" type="slidenum">
              <a:rPr lang="en-US" smtClean="0"/>
              <a:t>‹#›</a:t>
            </a:fld>
            <a:endParaRPr lang="en-US"/>
          </a:p>
        </p:txBody>
      </p:sp>
    </p:spTree>
    <p:extLst>
      <p:ext uri="{BB962C8B-B14F-4D97-AF65-F5344CB8AC3E}">
        <p14:creationId xmlns:p14="http://schemas.microsoft.com/office/powerpoint/2010/main" val="302967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1187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75" name="Google Shape;27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80" name="Google Shape;280;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85" name="Google Shape;285;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90" name="Google Shape;290;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97" name="Google Shape;197;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5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
        <p:nvSpPr>
          <p:cNvPr id="203" name="Google Shape;203;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Clr>
                <a:srgbClr val="000000"/>
              </a:buClr>
              <a:defRPr/>
            </a:pPr>
            <a:fld id="{00000000-1234-1234-1234-123412341234}" type="slidenum">
              <a:rPr lang="en-US" sz="1400" kern="0">
                <a:solidFill>
                  <a:srgbClr val="000000"/>
                </a:solidFill>
                <a:latin typeface="Arial"/>
                <a:cs typeface="Arial"/>
                <a:sym typeface="Arial"/>
              </a:rPr>
              <a:pPr defTabSz="931774">
                <a:buClr>
                  <a:srgbClr val="000000"/>
                </a:buClr>
                <a:defRPr/>
              </a:pPr>
              <a:t>33</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13849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
        <p:nvSpPr>
          <p:cNvPr id="218" name="Google Shape;218;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Clr>
                <a:srgbClr val="000000"/>
              </a:buClr>
              <a:defRPr/>
            </a:pPr>
            <a:fld id="{00000000-1234-1234-1234-123412341234}" type="slidenum">
              <a:rPr lang="en-US" sz="1400" kern="0">
                <a:solidFill>
                  <a:srgbClr val="000000"/>
                </a:solidFill>
                <a:latin typeface="Arial"/>
                <a:cs typeface="Arial"/>
                <a:sym typeface="Arial"/>
              </a:rPr>
              <a:pPr defTabSz="931774">
                <a:buClr>
                  <a:srgbClr val="000000"/>
                </a:buClr>
                <a:defRPr/>
              </a:pPr>
              <a:t>34</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83699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23" name="Google Shape;323;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95" name="Google Shape;295;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00" name="Google Shape;300;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31" name="Google Shape;13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08" name="Google Shape;308;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13" name="Google Shape;313;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18" name="Google Shape;318;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33" name="Google Shape;333;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61" name="Google Shape;361;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53" name="Google Shape;15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29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53" name="Google Shape;15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52b239f008_0_28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52b239f008_0_28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40" name="Google Shape;240;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
        <p:nvSpPr>
          <p:cNvPr id="246" name="Google Shape;246;p1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Clr>
                <a:srgbClr val="000000"/>
              </a:buClr>
              <a:defRPr/>
            </a:pPr>
            <a:fld id="{00000000-1234-1234-1234-123412341234}" type="slidenum">
              <a:rPr lang="en-US" sz="1400" kern="0">
                <a:solidFill>
                  <a:srgbClr val="000000"/>
                </a:solidFill>
                <a:latin typeface="Arial"/>
                <a:cs typeface="Arial"/>
                <a:sym typeface="Arial"/>
              </a:rPr>
              <a:pPr defTabSz="931774">
                <a:buClr>
                  <a:srgbClr val="000000"/>
                </a:buClr>
                <a:defRPr/>
              </a:pPr>
              <a:t>25</a:t>
            </a:fld>
            <a:endParaRPr sz="1400" kern="0">
              <a:solidFill>
                <a:srgbClr val="000000"/>
              </a:solidFill>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51" name="Google Shape;251;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2b239f008_0_40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52b239f008_0_40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595-583E-4561-866D-390BB79FC560}"/>
              </a:ext>
            </a:extLst>
          </p:cNvPr>
          <p:cNvSpPr>
            <a:spLocks noGrp="1"/>
          </p:cNvSpPr>
          <p:nvPr>
            <p:ph type="ctrTitle" hasCustomPrompt="1"/>
          </p:nvPr>
        </p:nvSpPr>
        <p:spPr>
          <a:xfrm>
            <a:off x="6344814" y="2222338"/>
            <a:ext cx="4739951" cy="1006475"/>
          </a:xfrm>
        </p:spPr>
        <p:txBody>
          <a:bodyPr anchor="b">
            <a:noAutofit/>
          </a:bodyPr>
          <a:lstStyle>
            <a:lvl1pPr algn="l">
              <a:defRPr sz="3200" b="1">
                <a:solidFill>
                  <a:srgbClr val="0081C5"/>
                </a:solidFill>
              </a:defRPr>
            </a:lvl1pPr>
          </a:lstStyle>
          <a:p>
            <a:r>
              <a:rPr lang="en-US" dirty="0"/>
              <a:t>CLICK TO EDIT MASTER TITLE STYLE</a:t>
            </a:r>
          </a:p>
        </p:txBody>
      </p:sp>
      <p:sp>
        <p:nvSpPr>
          <p:cNvPr id="3" name="Subtitle 2">
            <a:extLst>
              <a:ext uri="{FF2B5EF4-FFF2-40B4-BE49-F238E27FC236}">
                <a16:creationId xmlns:a16="http://schemas.microsoft.com/office/drawing/2014/main" id="{E4054A25-060F-4E0A-A263-ACA59965825D}"/>
              </a:ext>
            </a:extLst>
          </p:cNvPr>
          <p:cNvSpPr>
            <a:spLocks noGrp="1"/>
          </p:cNvSpPr>
          <p:nvPr>
            <p:ph type="subTitle" idx="1"/>
          </p:nvPr>
        </p:nvSpPr>
        <p:spPr>
          <a:xfrm>
            <a:off x="6344814" y="3326364"/>
            <a:ext cx="4739951" cy="438117"/>
          </a:xfrm>
          <a:prstGeom prst="rect">
            <a:avLst/>
          </a:prstGeom>
        </p:spPr>
        <p:txBody>
          <a:bodyPr>
            <a:normAutofit/>
          </a:bodyPr>
          <a:lstStyle>
            <a:lvl1pPr marL="0" indent="0" algn="l">
              <a:buNone/>
              <a:defRPr sz="2400" i="1">
                <a:solidFill>
                  <a:srgbClr val="3745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7914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773B-FFFB-4FCC-9E35-FAEEB9B1E3B5}"/>
              </a:ext>
            </a:extLst>
          </p:cNvPr>
          <p:cNvSpPr>
            <a:spLocks noGrp="1"/>
          </p:cNvSpPr>
          <p:nvPr>
            <p:ph type="title" hasCustomPrompt="1"/>
          </p:nvPr>
        </p:nvSpPr>
        <p:spPr>
          <a:xfrm>
            <a:off x="446315" y="374457"/>
            <a:ext cx="5002763" cy="446638"/>
          </a:xfrm>
        </p:spPr>
        <p:txBody>
          <a:bodyPr/>
          <a:lstStyle>
            <a:lvl1pPr algn="l">
              <a:defRPr>
                <a:solidFill>
                  <a:srgbClr val="0081C5"/>
                </a:solidFill>
              </a:defRPr>
            </a:lvl1pPr>
          </a:lstStyle>
          <a:p>
            <a:r>
              <a:rPr lang="en-US" dirty="0"/>
              <a:t>TITLE STYLE</a:t>
            </a:r>
          </a:p>
        </p:txBody>
      </p:sp>
      <p:sp>
        <p:nvSpPr>
          <p:cNvPr id="3" name="Content Placeholder 2">
            <a:extLst>
              <a:ext uri="{FF2B5EF4-FFF2-40B4-BE49-F238E27FC236}">
                <a16:creationId xmlns:a16="http://schemas.microsoft.com/office/drawing/2014/main" id="{E08F0BE7-2B4D-466A-A54E-A338E1553911}"/>
              </a:ext>
            </a:extLst>
          </p:cNvPr>
          <p:cNvSpPr>
            <a:spLocks noGrp="1"/>
          </p:cNvSpPr>
          <p:nvPr>
            <p:ph sz="half" idx="1"/>
          </p:nvPr>
        </p:nvSpPr>
        <p:spPr>
          <a:xfrm>
            <a:off x="446315" y="1135160"/>
            <a:ext cx="5181600" cy="435133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724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773B-FFFB-4FCC-9E35-FAEEB9B1E3B5}"/>
              </a:ext>
            </a:extLst>
          </p:cNvPr>
          <p:cNvSpPr>
            <a:spLocks noGrp="1"/>
          </p:cNvSpPr>
          <p:nvPr>
            <p:ph type="title" hasCustomPrompt="1"/>
          </p:nvPr>
        </p:nvSpPr>
        <p:spPr>
          <a:xfrm>
            <a:off x="446315" y="374457"/>
            <a:ext cx="5002763" cy="446638"/>
          </a:xfrm>
        </p:spPr>
        <p:txBody>
          <a:bodyPr/>
          <a:lstStyle>
            <a:lvl1pPr algn="l">
              <a:defRPr>
                <a:solidFill>
                  <a:srgbClr val="0081C5"/>
                </a:solidFill>
              </a:defRPr>
            </a:lvl1pPr>
          </a:lstStyle>
          <a:p>
            <a:r>
              <a:rPr lang="en-US" dirty="0"/>
              <a:t>TITLE STYLE</a:t>
            </a:r>
          </a:p>
        </p:txBody>
      </p:sp>
      <p:sp>
        <p:nvSpPr>
          <p:cNvPr id="3" name="Content Placeholder 2">
            <a:extLst>
              <a:ext uri="{FF2B5EF4-FFF2-40B4-BE49-F238E27FC236}">
                <a16:creationId xmlns:a16="http://schemas.microsoft.com/office/drawing/2014/main" id="{E08F0BE7-2B4D-466A-A54E-A338E1553911}"/>
              </a:ext>
            </a:extLst>
          </p:cNvPr>
          <p:cNvSpPr>
            <a:spLocks noGrp="1"/>
          </p:cNvSpPr>
          <p:nvPr>
            <p:ph sz="half" idx="1"/>
          </p:nvPr>
        </p:nvSpPr>
        <p:spPr>
          <a:xfrm>
            <a:off x="446315" y="1135160"/>
            <a:ext cx="5181600" cy="435133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265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E94E-6FA8-4190-9B4D-4AF699976F7F}"/>
              </a:ext>
            </a:extLst>
          </p:cNvPr>
          <p:cNvSpPr>
            <a:spLocks noGrp="1"/>
          </p:cNvSpPr>
          <p:nvPr>
            <p:ph type="title" hasCustomPrompt="1"/>
          </p:nvPr>
        </p:nvSpPr>
        <p:spPr>
          <a:xfrm>
            <a:off x="429241" y="327803"/>
            <a:ext cx="10515600" cy="502622"/>
          </a:xfrm>
        </p:spPr>
        <p:txBody>
          <a:bodyPr/>
          <a:lstStyle>
            <a:lvl1pPr>
              <a:defRPr>
                <a:solidFill>
                  <a:srgbClr val="0081C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1D86A06-CD87-4812-955E-5085CE59EB36}"/>
              </a:ext>
            </a:extLst>
          </p:cNvPr>
          <p:cNvSpPr>
            <a:spLocks noGrp="1"/>
          </p:cNvSpPr>
          <p:nvPr>
            <p:ph type="body" idx="1" hasCustomPrompt="1"/>
          </p:nvPr>
        </p:nvSpPr>
        <p:spPr>
          <a:xfrm>
            <a:off x="429241" y="1139988"/>
            <a:ext cx="5157787"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1F5F718-E049-486A-A29B-D2E65663BA4C}"/>
              </a:ext>
            </a:extLst>
          </p:cNvPr>
          <p:cNvSpPr>
            <a:spLocks noGrp="1"/>
          </p:cNvSpPr>
          <p:nvPr>
            <p:ph sz="half" idx="2"/>
          </p:nvPr>
        </p:nvSpPr>
        <p:spPr>
          <a:xfrm>
            <a:off x="429241" y="2057210"/>
            <a:ext cx="5157787"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FCEF127-BF16-4E9A-8ADE-6EF27F75D480}"/>
              </a:ext>
            </a:extLst>
          </p:cNvPr>
          <p:cNvSpPr>
            <a:spLocks noGrp="1"/>
          </p:cNvSpPr>
          <p:nvPr>
            <p:ph type="body" sz="quarter" idx="3" hasCustomPrompt="1"/>
          </p:nvPr>
        </p:nvSpPr>
        <p:spPr>
          <a:xfrm>
            <a:off x="5761653" y="1139988"/>
            <a:ext cx="5183188"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EAD55EA-E795-428F-A71C-637F1D7E98B6}"/>
              </a:ext>
            </a:extLst>
          </p:cNvPr>
          <p:cNvSpPr>
            <a:spLocks noGrp="1"/>
          </p:cNvSpPr>
          <p:nvPr>
            <p:ph sz="quarter" idx="4"/>
          </p:nvPr>
        </p:nvSpPr>
        <p:spPr>
          <a:xfrm>
            <a:off x="5761653" y="2057210"/>
            <a:ext cx="5183188"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4150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E94E-6FA8-4190-9B4D-4AF699976F7F}"/>
              </a:ext>
            </a:extLst>
          </p:cNvPr>
          <p:cNvSpPr>
            <a:spLocks noGrp="1"/>
          </p:cNvSpPr>
          <p:nvPr>
            <p:ph type="title" hasCustomPrompt="1"/>
          </p:nvPr>
        </p:nvSpPr>
        <p:spPr>
          <a:xfrm>
            <a:off x="429241" y="327803"/>
            <a:ext cx="10515600" cy="502622"/>
          </a:xfrm>
        </p:spPr>
        <p:txBody>
          <a:bodyPr/>
          <a:lstStyle>
            <a:lvl1pPr>
              <a:defRPr>
                <a:solidFill>
                  <a:srgbClr val="0081C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1D86A06-CD87-4812-955E-5085CE59EB36}"/>
              </a:ext>
            </a:extLst>
          </p:cNvPr>
          <p:cNvSpPr>
            <a:spLocks noGrp="1"/>
          </p:cNvSpPr>
          <p:nvPr>
            <p:ph type="body" idx="1" hasCustomPrompt="1"/>
          </p:nvPr>
        </p:nvSpPr>
        <p:spPr>
          <a:xfrm>
            <a:off x="429241" y="1139988"/>
            <a:ext cx="5157787"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1F5F718-E049-486A-A29B-D2E65663BA4C}"/>
              </a:ext>
            </a:extLst>
          </p:cNvPr>
          <p:cNvSpPr>
            <a:spLocks noGrp="1"/>
          </p:cNvSpPr>
          <p:nvPr>
            <p:ph sz="half" idx="2"/>
          </p:nvPr>
        </p:nvSpPr>
        <p:spPr>
          <a:xfrm>
            <a:off x="429241" y="2057210"/>
            <a:ext cx="5157787"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FCEF127-BF16-4E9A-8ADE-6EF27F75D480}"/>
              </a:ext>
            </a:extLst>
          </p:cNvPr>
          <p:cNvSpPr>
            <a:spLocks noGrp="1"/>
          </p:cNvSpPr>
          <p:nvPr>
            <p:ph type="body" sz="quarter" idx="3" hasCustomPrompt="1"/>
          </p:nvPr>
        </p:nvSpPr>
        <p:spPr>
          <a:xfrm>
            <a:off x="5761653" y="1139988"/>
            <a:ext cx="5183188"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EAD55EA-E795-428F-A71C-637F1D7E98B6}"/>
              </a:ext>
            </a:extLst>
          </p:cNvPr>
          <p:cNvSpPr>
            <a:spLocks noGrp="1"/>
          </p:cNvSpPr>
          <p:nvPr>
            <p:ph sz="quarter" idx="4"/>
          </p:nvPr>
        </p:nvSpPr>
        <p:spPr>
          <a:xfrm>
            <a:off x="5761653" y="2057210"/>
            <a:ext cx="5183188"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10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E94E-6FA8-4190-9B4D-4AF699976F7F}"/>
              </a:ext>
            </a:extLst>
          </p:cNvPr>
          <p:cNvSpPr>
            <a:spLocks noGrp="1"/>
          </p:cNvSpPr>
          <p:nvPr>
            <p:ph type="title" hasCustomPrompt="1"/>
          </p:nvPr>
        </p:nvSpPr>
        <p:spPr>
          <a:xfrm>
            <a:off x="429241" y="327803"/>
            <a:ext cx="10515600" cy="502622"/>
          </a:xfrm>
        </p:spPr>
        <p:txBody>
          <a:bodyPr/>
          <a:lstStyle>
            <a:lvl1pPr>
              <a:defRPr>
                <a:solidFill>
                  <a:srgbClr val="0081C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1D86A06-CD87-4812-955E-5085CE59EB36}"/>
              </a:ext>
            </a:extLst>
          </p:cNvPr>
          <p:cNvSpPr>
            <a:spLocks noGrp="1"/>
          </p:cNvSpPr>
          <p:nvPr>
            <p:ph type="body" idx="1" hasCustomPrompt="1"/>
          </p:nvPr>
        </p:nvSpPr>
        <p:spPr>
          <a:xfrm>
            <a:off x="429241" y="1139988"/>
            <a:ext cx="5157787"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1F5F718-E049-486A-A29B-D2E65663BA4C}"/>
              </a:ext>
            </a:extLst>
          </p:cNvPr>
          <p:cNvSpPr>
            <a:spLocks noGrp="1"/>
          </p:cNvSpPr>
          <p:nvPr>
            <p:ph sz="half" idx="2"/>
          </p:nvPr>
        </p:nvSpPr>
        <p:spPr>
          <a:xfrm>
            <a:off x="429241" y="2057210"/>
            <a:ext cx="5157787"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FCEF127-BF16-4E9A-8ADE-6EF27F75D480}"/>
              </a:ext>
            </a:extLst>
          </p:cNvPr>
          <p:cNvSpPr>
            <a:spLocks noGrp="1"/>
          </p:cNvSpPr>
          <p:nvPr>
            <p:ph type="body" sz="quarter" idx="3" hasCustomPrompt="1"/>
          </p:nvPr>
        </p:nvSpPr>
        <p:spPr>
          <a:xfrm>
            <a:off x="5761653" y="1139988"/>
            <a:ext cx="5183188"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EAD55EA-E795-428F-A71C-637F1D7E98B6}"/>
              </a:ext>
            </a:extLst>
          </p:cNvPr>
          <p:cNvSpPr>
            <a:spLocks noGrp="1"/>
          </p:cNvSpPr>
          <p:nvPr>
            <p:ph sz="quarter" idx="4"/>
          </p:nvPr>
        </p:nvSpPr>
        <p:spPr>
          <a:xfrm>
            <a:off x="5761653" y="2057210"/>
            <a:ext cx="5183188"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8904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E94E-6FA8-4190-9B4D-4AF699976F7F}"/>
              </a:ext>
            </a:extLst>
          </p:cNvPr>
          <p:cNvSpPr>
            <a:spLocks noGrp="1"/>
          </p:cNvSpPr>
          <p:nvPr>
            <p:ph type="title" hasCustomPrompt="1"/>
          </p:nvPr>
        </p:nvSpPr>
        <p:spPr>
          <a:xfrm>
            <a:off x="429241" y="327803"/>
            <a:ext cx="10515600" cy="502622"/>
          </a:xfrm>
        </p:spPr>
        <p:txBody>
          <a:bodyPr/>
          <a:lstStyle>
            <a:lvl1pPr>
              <a:defRPr>
                <a:solidFill>
                  <a:srgbClr val="0081C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1D86A06-CD87-4812-955E-5085CE59EB36}"/>
              </a:ext>
            </a:extLst>
          </p:cNvPr>
          <p:cNvSpPr>
            <a:spLocks noGrp="1"/>
          </p:cNvSpPr>
          <p:nvPr>
            <p:ph type="body" idx="1" hasCustomPrompt="1"/>
          </p:nvPr>
        </p:nvSpPr>
        <p:spPr>
          <a:xfrm>
            <a:off x="429241" y="1139988"/>
            <a:ext cx="5157787"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1F5F718-E049-486A-A29B-D2E65663BA4C}"/>
              </a:ext>
            </a:extLst>
          </p:cNvPr>
          <p:cNvSpPr>
            <a:spLocks noGrp="1"/>
          </p:cNvSpPr>
          <p:nvPr>
            <p:ph sz="half" idx="2"/>
          </p:nvPr>
        </p:nvSpPr>
        <p:spPr>
          <a:xfrm>
            <a:off x="429241" y="2057210"/>
            <a:ext cx="5157787"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FCEF127-BF16-4E9A-8ADE-6EF27F75D480}"/>
              </a:ext>
            </a:extLst>
          </p:cNvPr>
          <p:cNvSpPr>
            <a:spLocks noGrp="1"/>
          </p:cNvSpPr>
          <p:nvPr>
            <p:ph type="body" sz="quarter" idx="3" hasCustomPrompt="1"/>
          </p:nvPr>
        </p:nvSpPr>
        <p:spPr>
          <a:xfrm>
            <a:off x="5761653" y="1139988"/>
            <a:ext cx="5183188" cy="823912"/>
          </a:xfrm>
          <a:prstGeom prst="rect">
            <a:avLst/>
          </a:prstGeom>
        </p:spPr>
        <p:txBody>
          <a:bodyPr anchor="b"/>
          <a:lstStyle>
            <a:lvl1pPr marL="0" indent="0">
              <a:buNone/>
              <a:defRPr sz="2400" b="1">
                <a:solidFill>
                  <a:srgbClr val="3745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EAD55EA-E795-428F-A71C-637F1D7E98B6}"/>
              </a:ext>
            </a:extLst>
          </p:cNvPr>
          <p:cNvSpPr>
            <a:spLocks noGrp="1"/>
          </p:cNvSpPr>
          <p:nvPr>
            <p:ph sz="quarter" idx="4"/>
          </p:nvPr>
        </p:nvSpPr>
        <p:spPr>
          <a:xfrm>
            <a:off x="5761653" y="2057210"/>
            <a:ext cx="5183188" cy="3684588"/>
          </a:xfrm>
          <a:prstGeom prst="rect">
            <a:avLst/>
          </a:prstGeom>
        </p:spPr>
        <p:txBody>
          <a:bodyPr/>
          <a:lstStyle>
            <a:lvl1pPr>
              <a:defRPr>
                <a:solidFill>
                  <a:srgbClr val="37455F"/>
                </a:solidFill>
              </a:defRPr>
            </a:lvl1pPr>
            <a:lvl2pPr>
              <a:defRPr>
                <a:solidFill>
                  <a:srgbClr val="37455F"/>
                </a:solidFill>
              </a:defRPr>
            </a:lvl2pPr>
            <a:lvl3pPr>
              <a:defRPr>
                <a:solidFill>
                  <a:srgbClr val="37455F"/>
                </a:solidFill>
              </a:defRPr>
            </a:lvl3pPr>
            <a:lvl4pPr>
              <a:defRPr>
                <a:solidFill>
                  <a:srgbClr val="37455F"/>
                </a:solidFill>
              </a:defRPr>
            </a:lvl4pPr>
            <a:lvl5pPr>
              <a:defRPr>
                <a:solidFill>
                  <a:srgbClr val="3745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767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C24F-3C3A-45E4-8A33-BE55199C1B1B}"/>
              </a:ext>
            </a:extLst>
          </p:cNvPr>
          <p:cNvSpPr>
            <a:spLocks noGrp="1"/>
          </p:cNvSpPr>
          <p:nvPr>
            <p:ph type="title" hasCustomPrompt="1"/>
          </p:nvPr>
        </p:nvSpPr>
        <p:spPr>
          <a:xfrm>
            <a:off x="4038600" y="288018"/>
            <a:ext cx="4114800" cy="653143"/>
          </a:xfrm>
        </p:spPr>
        <p:txBody>
          <a:bodyPr/>
          <a:lstStyle>
            <a:lvl1pPr algn="ctr">
              <a:defRPr>
                <a:solidFill>
                  <a:srgbClr val="0081C5"/>
                </a:solidFill>
              </a:defRPr>
            </a:lvl1pPr>
          </a:lstStyle>
          <a:p>
            <a:r>
              <a:rPr lang="en-US" dirty="0"/>
              <a:t>TITLE STYLE</a:t>
            </a:r>
          </a:p>
        </p:txBody>
      </p:sp>
      <p:sp>
        <p:nvSpPr>
          <p:cNvPr id="7" name="Content Placeholder 6">
            <a:extLst>
              <a:ext uri="{FF2B5EF4-FFF2-40B4-BE49-F238E27FC236}">
                <a16:creationId xmlns:a16="http://schemas.microsoft.com/office/drawing/2014/main" id="{C48031FF-62DA-4E8A-A3DB-556C813B52A9}"/>
              </a:ext>
            </a:extLst>
          </p:cNvPr>
          <p:cNvSpPr>
            <a:spLocks noGrp="1"/>
          </p:cNvSpPr>
          <p:nvPr>
            <p:ph sz="quarter" idx="10"/>
          </p:nvPr>
        </p:nvSpPr>
        <p:spPr>
          <a:xfrm>
            <a:off x="1316038" y="1446213"/>
            <a:ext cx="9815512" cy="4591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42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C24F-3C3A-45E4-8A33-BE55199C1B1B}"/>
              </a:ext>
            </a:extLst>
          </p:cNvPr>
          <p:cNvSpPr>
            <a:spLocks noGrp="1"/>
          </p:cNvSpPr>
          <p:nvPr>
            <p:ph type="title" hasCustomPrompt="1"/>
          </p:nvPr>
        </p:nvSpPr>
        <p:spPr>
          <a:xfrm>
            <a:off x="4038600" y="288018"/>
            <a:ext cx="4114800" cy="653143"/>
          </a:xfrm>
        </p:spPr>
        <p:txBody>
          <a:bodyPr/>
          <a:lstStyle>
            <a:lvl1pPr algn="ctr">
              <a:defRPr>
                <a:solidFill>
                  <a:srgbClr val="0081C5"/>
                </a:solidFill>
              </a:defRPr>
            </a:lvl1pPr>
          </a:lstStyle>
          <a:p>
            <a:r>
              <a:rPr lang="en-US" dirty="0"/>
              <a:t>TITLE STYLE</a:t>
            </a:r>
          </a:p>
        </p:txBody>
      </p:sp>
    </p:spTree>
    <p:extLst>
      <p:ext uri="{BB962C8B-B14F-4D97-AF65-F5344CB8AC3E}">
        <p14:creationId xmlns:p14="http://schemas.microsoft.com/office/powerpoint/2010/main" val="259255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C24F-3C3A-45E4-8A33-BE55199C1B1B}"/>
              </a:ext>
            </a:extLst>
          </p:cNvPr>
          <p:cNvSpPr>
            <a:spLocks noGrp="1"/>
          </p:cNvSpPr>
          <p:nvPr>
            <p:ph type="title" hasCustomPrompt="1"/>
          </p:nvPr>
        </p:nvSpPr>
        <p:spPr>
          <a:xfrm>
            <a:off x="4038600" y="288018"/>
            <a:ext cx="4114800" cy="653143"/>
          </a:xfrm>
        </p:spPr>
        <p:txBody>
          <a:bodyPr/>
          <a:lstStyle>
            <a:lvl1pPr algn="ctr">
              <a:defRPr>
                <a:solidFill>
                  <a:srgbClr val="0081C5"/>
                </a:solidFill>
              </a:defRPr>
            </a:lvl1pPr>
          </a:lstStyle>
          <a:p>
            <a:r>
              <a:rPr lang="en-US" dirty="0"/>
              <a:t>TITLE STYLE</a:t>
            </a:r>
          </a:p>
        </p:txBody>
      </p:sp>
    </p:spTree>
    <p:extLst>
      <p:ext uri="{BB962C8B-B14F-4D97-AF65-F5344CB8AC3E}">
        <p14:creationId xmlns:p14="http://schemas.microsoft.com/office/powerpoint/2010/main" val="1101491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C24F-3C3A-45E4-8A33-BE55199C1B1B}"/>
              </a:ext>
            </a:extLst>
          </p:cNvPr>
          <p:cNvSpPr>
            <a:spLocks noGrp="1"/>
          </p:cNvSpPr>
          <p:nvPr>
            <p:ph type="title" hasCustomPrompt="1"/>
          </p:nvPr>
        </p:nvSpPr>
        <p:spPr>
          <a:xfrm>
            <a:off x="548951" y="362663"/>
            <a:ext cx="4114800" cy="653143"/>
          </a:xfrm>
        </p:spPr>
        <p:txBody>
          <a:bodyPr/>
          <a:lstStyle>
            <a:lvl1pPr algn="l">
              <a:defRPr>
                <a:solidFill>
                  <a:schemeClr val="bg1"/>
                </a:solidFill>
              </a:defRPr>
            </a:lvl1pPr>
          </a:lstStyle>
          <a:p>
            <a:r>
              <a:rPr lang="en-US" dirty="0"/>
              <a:t>TITLE STYLE</a:t>
            </a:r>
          </a:p>
        </p:txBody>
      </p:sp>
    </p:spTree>
    <p:extLst>
      <p:ext uri="{BB962C8B-B14F-4D97-AF65-F5344CB8AC3E}">
        <p14:creationId xmlns:p14="http://schemas.microsoft.com/office/powerpoint/2010/main" val="115083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595-583E-4561-866D-390BB79FC560}"/>
              </a:ext>
            </a:extLst>
          </p:cNvPr>
          <p:cNvSpPr>
            <a:spLocks noGrp="1"/>
          </p:cNvSpPr>
          <p:nvPr>
            <p:ph type="ctrTitle" hasCustomPrompt="1"/>
          </p:nvPr>
        </p:nvSpPr>
        <p:spPr>
          <a:xfrm>
            <a:off x="7095090" y="2274032"/>
            <a:ext cx="4739951" cy="1006475"/>
          </a:xfrm>
        </p:spPr>
        <p:txBody>
          <a:bodyPr anchor="b">
            <a:noAutofit/>
          </a:bodyPr>
          <a:lstStyle>
            <a:lvl1pPr algn="l">
              <a:defRPr sz="3200" b="1">
                <a:solidFill>
                  <a:srgbClr val="0081C5"/>
                </a:solidFill>
              </a:defRPr>
            </a:lvl1pPr>
          </a:lstStyle>
          <a:p>
            <a:r>
              <a:rPr lang="en-US" dirty="0"/>
              <a:t>CLICK TO EDIT MASTER TITLE STYLE</a:t>
            </a:r>
          </a:p>
        </p:txBody>
      </p:sp>
      <p:sp>
        <p:nvSpPr>
          <p:cNvPr id="3" name="Subtitle 2">
            <a:extLst>
              <a:ext uri="{FF2B5EF4-FFF2-40B4-BE49-F238E27FC236}">
                <a16:creationId xmlns:a16="http://schemas.microsoft.com/office/drawing/2014/main" id="{E4054A25-060F-4E0A-A263-ACA59965825D}"/>
              </a:ext>
            </a:extLst>
          </p:cNvPr>
          <p:cNvSpPr>
            <a:spLocks noGrp="1"/>
          </p:cNvSpPr>
          <p:nvPr>
            <p:ph type="subTitle" idx="1"/>
          </p:nvPr>
        </p:nvSpPr>
        <p:spPr>
          <a:xfrm>
            <a:off x="7095090" y="3429000"/>
            <a:ext cx="4739951" cy="438117"/>
          </a:xfrm>
          <a:prstGeom prst="rect">
            <a:avLst/>
          </a:prstGeom>
        </p:spPr>
        <p:txBody>
          <a:bodyPr>
            <a:normAutofit/>
          </a:bodyPr>
          <a:lstStyle>
            <a:lvl1pPr marL="0" indent="0" algn="l">
              <a:buNone/>
              <a:defRPr sz="2400" i="1">
                <a:solidFill>
                  <a:srgbClr val="3745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3194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05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326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983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5498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3890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519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9588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907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9473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025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463D-4A8A-433B-8C57-EBD790EAF723}"/>
              </a:ext>
            </a:extLst>
          </p:cNvPr>
          <p:cNvSpPr>
            <a:spLocks noGrp="1"/>
          </p:cNvSpPr>
          <p:nvPr>
            <p:ph type="title" hasCustomPrompt="1"/>
          </p:nvPr>
        </p:nvSpPr>
        <p:spPr>
          <a:xfrm>
            <a:off x="6904653" y="2773655"/>
            <a:ext cx="4442797" cy="1322711"/>
          </a:xfrm>
        </p:spPr>
        <p:txBody>
          <a:bodyPr anchor="b">
            <a:normAutofit/>
          </a:bodyPr>
          <a:lstStyle>
            <a:lvl1pPr>
              <a:defRPr sz="4400">
                <a:solidFill>
                  <a:srgbClr val="0081C5"/>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FFBEEB-CA81-4BAB-B3AD-C0FDEFB8CDAB}"/>
              </a:ext>
            </a:extLst>
          </p:cNvPr>
          <p:cNvSpPr>
            <a:spLocks noGrp="1"/>
          </p:cNvSpPr>
          <p:nvPr>
            <p:ph type="body" idx="1"/>
          </p:nvPr>
        </p:nvSpPr>
        <p:spPr>
          <a:xfrm>
            <a:off x="6904653" y="4197577"/>
            <a:ext cx="4449147" cy="365125"/>
          </a:xfrm>
          <a:prstGeom prst="rect">
            <a:avLst/>
          </a:prstGeom>
        </p:spPr>
        <p:txBody>
          <a:bodyPr/>
          <a:lstStyle>
            <a:lvl1pPr marL="0" indent="0">
              <a:buNone/>
              <a:defRPr sz="2400" i="1">
                <a:solidFill>
                  <a:srgbClr val="3745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32280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4175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0790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031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3_Bullets">
  <p:cSld name="13_Bullets">
    <p:spTree>
      <p:nvGrpSpPr>
        <p:cNvPr id="1" name="Shape 65"/>
        <p:cNvGrpSpPr/>
        <p:nvPr/>
      </p:nvGrpSpPr>
      <p:grpSpPr>
        <a:xfrm>
          <a:off x="0" y="0"/>
          <a:ext cx="0" cy="0"/>
          <a:chOff x="0" y="0"/>
          <a:chExt cx="0" cy="0"/>
        </a:xfrm>
      </p:grpSpPr>
      <p:sp>
        <p:nvSpPr>
          <p:cNvPr id="66" name="Google Shape;66;p18"/>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sz="1800">
                <a:solidFill>
                  <a:schemeClr val="dk1"/>
                </a:solidFill>
              </a:defRPr>
            </a:lvl1pPr>
            <a:lvl2pPr marL="914400" lvl="1" indent="-342900" rtl="0">
              <a:spcBef>
                <a:spcPts val="0"/>
              </a:spcBef>
              <a:spcAft>
                <a:spcPts val="0"/>
              </a:spcAft>
              <a:buClr>
                <a:schemeClr val="dk1"/>
              </a:buClr>
              <a:buSzPts val="1800"/>
              <a:buChar char="○"/>
              <a:defRPr sz="1800">
                <a:solidFill>
                  <a:schemeClr val="dk1"/>
                </a:solidFill>
              </a:defRPr>
            </a:lvl2pPr>
            <a:lvl3pPr marL="1371600" lvl="2" indent="-342900" rtl="0">
              <a:spcBef>
                <a:spcPts val="0"/>
              </a:spcBef>
              <a:spcAft>
                <a:spcPts val="0"/>
              </a:spcAft>
              <a:buClr>
                <a:schemeClr val="dk1"/>
              </a:buClr>
              <a:buSzPts val="1800"/>
              <a:buChar char="–"/>
              <a:defRPr sz="18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67" name="Google Shape;67;p18"/>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68" name="Google Shape;68;p18"/>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69" name="Google Shape;69;p18"/>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567866DA-E785-2EBE-6887-8DC13C8F2936}"/>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51873036"/>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guide id="3" orient="horz" pos="4176">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2ABBE8-0B66-48D1-98B2-9A08C05B220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2543874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BBE8-0B66-48D1-98B2-9A08C05B220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1485813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2ABBE8-0B66-48D1-98B2-9A08C05B220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158350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ABBE8-0B66-48D1-98B2-9A08C05B220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2374039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ABBE8-0B66-48D1-98B2-9A08C05B220C}"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498258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ABBE8-0B66-48D1-98B2-9A08C05B220C}"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340095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463D-4A8A-433B-8C57-EBD790EAF723}"/>
              </a:ext>
            </a:extLst>
          </p:cNvPr>
          <p:cNvSpPr>
            <a:spLocks noGrp="1"/>
          </p:cNvSpPr>
          <p:nvPr>
            <p:ph type="title" hasCustomPrompt="1"/>
          </p:nvPr>
        </p:nvSpPr>
        <p:spPr>
          <a:xfrm>
            <a:off x="3923231" y="1653982"/>
            <a:ext cx="4442797" cy="1322711"/>
          </a:xfrm>
        </p:spPr>
        <p:txBody>
          <a:bodyPr anchor="b">
            <a:normAutofit/>
          </a:bodyPr>
          <a:lstStyle>
            <a:lvl1pPr algn="ctr">
              <a:defRPr sz="4400">
                <a:solidFill>
                  <a:srgbClr val="0081C5"/>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FFBEEB-CA81-4BAB-B3AD-C0FDEFB8CDAB}"/>
              </a:ext>
            </a:extLst>
          </p:cNvPr>
          <p:cNvSpPr>
            <a:spLocks noGrp="1"/>
          </p:cNvSpPr>
          <p:nvPr>
            <p:ph type="body" idx="1"/>
          </p:nvPr>
        </p:nvSpPr>
        <p:spPr>
          <a:xfrm>
            <a:off x="3920056" y="3516183"/>
            <a:ext cx="4449147" cy="365125"/>
          </a:xfrm>
          <a:prstGeom prst="rect">
            <a:avLst/>
          </a:prstGeom>
        </p:spPr>
        <p:txBody>
          <a:bodyPr/>
          <a:lstStyle>
            <a:lvl1pPr marL="0" indent="0" algn="ctr">
              <a:buNone/>
              <a:defRPr sz="2400" i="1">
                <a:solidFill>
                  <a:srgbClr val="3745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18766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ABBE8-0B66-48D1-98B2-9A08C05B220C}"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371269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2ABBE8-0B66-48D1-98B2-9A08C05B220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2603422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2ABBE8-0B66-48D1-98B2-9A08C05B220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140126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BBE8-0B66-48D1-98B2-9A08C05B220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1389289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BBE8-0B66-48D1-98B2-9A08C05B220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B428B-568F-4674-93F8-3E94519EB552}" type="slidenum">
              <a:rPr lang="en-US" smtClean="0"/>
              <a:t>‹#›</a:t>
            </a:fld>
            <a:endParaRPr lang="en-US"/>
          </a:p>
        </p:txBody>
      </p:sp>
    </p:spTree>
    <p:extLst>
      <p:ext uri="{BB962C8B-B14F-4D97-AF65-F5344CB8AC3E}">
        <p14:creationId xmlns:p14="http://schemas.microsoft.com/office/powerpoint/2010/main" val="472235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334110"/>
            <a:ext cx="85344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t>CONFIDENTIAL</a:t>
            </a:r>
          </a:p>
        </p:txBody>
      </p:sp>
    </p:spTree>
    <p:extLst>
      <p:ext uri="{BB962C8B-B14F-4D97-AF65-F5344CB8AC3E}">
        <p14:creationId xmlns:p14="http://schemas.microsoft.com/office/powerpoint/2010/main" val="1633271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222136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C24F-3C3A-45E4-8A33-BE55199C1B1B}"/>
              </a:ext>
            </a:extLst>
          </p:cNvPr>
          <p:cNvSpPr>
            <a:spLocks noGrp="1"/>
          </p:cNvSpPr>
          <p:nvPr>
            <p:ph type="title" hasCustomPrompt="1"/>
          </p:nvPr>
        </p:nvSpPr>
        <p:spPr>
          <a:xfrm>
            <a:off x="4038600" y="288019"/>
            <a:ext cx="4114800" cy="653143"/>
          </a:xfrm>
        </p:spPr>
        <p:txBody>
          <a:bodyPr/>
          <a:lstStyle>
            <a:lvl1pPr algn="ctr">
              <a:defRPr>
                <a:solidFill>
                  <a:srgbClr val="0081C5"/>
                </a:solidFill>
              </a:defRPr>
            </a:lvl1pPr>
          </a:lstStyle>
          <a:p>
            <a:r>
              <a:rPr lang="en-US" dirty="0"/>
              <a:t>TITLE STYLE</a:t>
            </a:r>
          </a:p>
        </p:txBody>
      </p:sp>
      <p:sp>
        <p:nvSpPr>
          <p:cNvPr id="7" name="Content Placeholder 6">
            <a:extLst>
              <a:ext uri="{FF2B5EF4-FFF2-40B4-BE49-F238E27FC236}">
                <a16:creationId xmlns:a16="http://schemas.microsoft.com/office/drawing/2014/main" id="{C48031FF-62DA-4E8A-A3DB-556C813B52A9}"/>
              </a:ext>
            </a:extLst>
          </p:cNvPr>
          <p:cNvSpPr>
            <a:spLocks noGrp="1"/>
          </p:cNvSpPr>
          <p:nvPr>
            <p:ph sz="quarter" idx="10"/>
          </p:nvPr>
        </p:nvSpPr>
        <p:spPr>
          <a:xfrm>
            <a:off x="1316038" y="1446213"/>
            <a:ext cx="9815512" cy="4591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368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510" spc="-73" dirty="0">
                <a:latin typeface="+mj-lt"/>
              </a:defRPr>
            </a:lvl1pPr>
          </a:lstStyle>
          <a:p>
            <a:pPr lvl="0" defTabSz="668655">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560"/>
            </a:lvl1pPr>
          </a:lstStyle>
          <a:p>
            <a:pPr marL="222885" lvl="0" indent="-222885">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878" b="1" kern="0" cap="all" spc="244" baseline="0" dirty="0">
                <a:solidFill>
                  <a:schemeClr val="accent5">
                    <a:lumMod val="60000"/>
                    <a:lumOff val="40000"/>
                  </a:schemeClr>
                </a:solidFill>
                <a:ea typeface="Nexa Black" charset="0"/>
                <a:cs typeface="Nexa Black" charset="0"/>
              </a:defRPr>
            </a:lvl1pPr>
          </a:lstStyle>
          <a:p>
            <a:pPr marL="222885" lvl="0" indent="-222885"/>
            <a:r>
              <a:rPr lang="en-US"/>
              <a:t>BREADCRUMBS</a:t>
            </a:r>
          </a:p>
        </p:txBody>
      </p:sp>
      <p:sp>
        <p:nvSpPr>
          <p:cNvPr id="6" name="Footer Placeholder 3">
            <a:extLst>
              <a:ext uri="{FF2B5EF4-FFF2-40B4-BE49-F238E27FC236}">
                <a16:creationId xmlns:a16="http://schemas.microsoft.com/office/drawing/2014/main" id="{4A25EC07-5BFF-4A58-A260-F30E7862DAA2}"/>
              </a:ext>
            </a:extLst>
          </p:cNvPr>
          <p:cNvSpPr>
            <a:spLocks noGrp="1"/>
          </p:cNvSpPr>
          <p:nvPr>
            <p:ph type="ftr" sz="quarter" idx="3"/>
          </p:nvPr>
        </p:nvSpPr>
        <p:spPr>
          <a:xfrm>
            <a:off x="4749800" y="6437631"/>
            <a:ext cx="4114800" cy="365125"/>
          </a:xfrm>
          <a:prstGeom prst="rect">
            <a:avLst/>
          </a:prstGeom>
        </p:spPr>
        <p:txBody>
          <a:bodyPr vert="horz" lIns="91440" tIns="45720" rIns="91440" bIns="45720" rtlCol="0" anchor="ctr"/>
          <a:lstStyle>
            <a:lvl1pPr algn="ctr">
              <a:defRPr sz="878">
                <a:solidFill>
                  <a:schemeClr val="tx1">
                    <a:tint val="75000"/>
                  </a:schemeClr>
                </a:solidFill>
              </a:defRPr>
            </a:lvl1pPr>
          </a:lstStyle>
          <a:p>
            <a:endParaRPr lang="en-US"/>
          </a:p>
        </p:txBody>
      </p:sp>
      <p:sp>
        <p:nvSpPr>
          <p:cNvPr id="7" name="Slide Number Placeholder 4">
            <a:extLst>
              <a:ext uri="{FF2B5EF4-FFF2-40B4-BE49-F238E27FC236}">
                <a16:creationId xmlns:a16="http://schemas.microsoft.com/office/drawing/2014/main" id="{0B22F974-0A17-4646-B817-15328742B68B}"/>
              </a:ext>
            </a:extLst>
          </p:cNvPr>
          <p:cNvSpPr>
            <a:spLocks noGrp="1"/>
          </p:cNvSpPr>
          <p:nvPr>
            <p:ph type="sldNum" sz="quarter" idx="4"/>
          </p:nvPr>
        </p:nvSpPr>
        <p:spPr>
          <a:xfrm>
            <a:off x="9321800" y="6437631"/>
            <a:ext cx="2743200" cy="365125"/>
          </a:xfrm>
          <a:prstGeom prst="rect">
            <a:avLst/>
          </a:prstGeom>
        </p:spPr>
        <p:txBody>
          <a:bodyPr vert="horz" lIns="91440" tIns="45720" rIns="91440" bIns="45720" rtlCol="0" anchor="ctr"/>
          <a:lstStyle>
            <a:lvl1pPr algn="r">
              <a:defRPr sz="878">
                <a:solidFill>
                  <a:schemeClr val="tx1">
                    <a:tint val="75000"/>
                  </a:schemeClr>
                </a:solidFill>
              </a:defRPr>
            </a:lvl1pPr>
          </a:lstStyle>
          <a:p>
            <a:fld id="{7E7FB82F-A443-4BDC-81DD-55B197686381}" type="slidenum">
              <a:rPr lang="en-US" smtClean="0"/>
              <a:pPr/>
              <a:t>‹#›</a:t>
            </a:fld>
            <a:endParaRPr lang="en-US"/>
          </a:p>
        </p:txBody>
      </p:sp>
    </p:spTree>
    <p:extLst>
      <p:ext uri="{BB962C8B-B14F-4D97-AF65-F5344CB8AC3E}">
        <p14:creationId xmlns:p14="http://schemas.microsoft.com/office/powerpoint/2010/main" val="3618830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3_Bullets">
  <p:cSld name="13_Bullets">
    <p:spTree>
      <p:nvGrpSpPr>
        <p:cNvPr id="1" name="Shape 65"/>
        <p:cNvGrpSpPr/>
        <p:nvPr/>
      </p:nvGrpSpPr>
      <p:grpSpPr>
        <a:xfrm>
          <a:off x="0" y="0"/>
          <a:ext cx="0" cy="0"/>
          <a:chOff x="0" y="0"/>
          <a:chExt cx="0" cy="0"/>
        </a:xfrm>
      </p:grpSpPr>
      <p:sp>
        <p:nvSpPr>
          <p:cNvPr id="66" name="Google Shape;66;p18"/>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sz="1800">
                <a:solidFill>
                  <a:schemeClr val="dk1"/>
                </a:solidFill>
              </a:defRPr>
            </a:lvl1pPr>
            <a:lvl2pPr marL="914400" lvl="1" indent="-342900" rtl="0">
              <a:spcBef>
                <a:spcPts val="0"/>
              </a:spcBef>
              <a:spcAft>
                <a:spcPts val="0"/>
              </a:spcAft>
              <a:buClr>
                <a:schemeClr val="dk1"/>
              </a:buClr>
              <a:buSzPts val="1800"/>
              <a:buChar char="○"/>
              <a:defRPr sz="1800">
                <a:solidFill>
                  <a:schemeClr val="dk1"/>
                </a:solidFill>
              </a:defRPr>
            </a:lvl2pPr>
            <a:lvl3pPr marL="1371600" lvl="2" indent="-342900" rtl="0">
              <a:spcBef>
                <a:spcPts val="0"/>
              </a:spcBef>
              <a:spcAft>
                <a:spcPts val="0"/>
              </a:spcAft>
              <a:buClr>
                <a:schemeClr val="dk1"/>
              </a:buClr>
              <a:buSzPts val="1800"/>
              <a:buChar char="–"/>
              <a:defRPr sz="18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67" name="Google Shape;67;p18"/>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68" name="Google Shape;68;p18"/>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69" name="Google Shape;69;p18"/>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567866DA-E785-2EBE-6887-8DC13C8F2936}"/>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7400026"/>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guide id="3" orient="horz" pos="417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B4BC-30E0-4365-8D8C-FB467AF18EEB}"/>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45EBDF-3BE3-422F-AE5E-5A2D6CB5E3E2}"/>
              </a:ext>
            </a:extLst>
          </p:cNvPr>
          <p:cNvSpPr>
            <a:spLocks noGrp="1"/>
          </p:cNvSpPr>
          <p:nvPr>
            <p:ph idx="1"/>
          </p:nvPr>
        </p:nvSpPr>
        <p:spPr>
          <a:xfrm>
            <a:off x="1548881" y="2040229"/>
            <a:ext cx="9804919" cy="187862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1723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Title slide_Option2">
  <p:cSld name="5_Title slide_Option2">
    <p:bg>
      <p:bgPr>
        <a:solidFill>
          <a:schemeClr val="dk2"/>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319758" y="2367950"/>
            <a:ext cx="4652412" cy="172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9pPr>
          </a:lstStyle>
          <a:p>
            <a:endParaRPr/>
          </a:p>
        </p:txBody>
      </p:sp>
      <p:sp>
        <p:nvSpPr>
          <p:cNvPr id="53" name="Google Shape;53;p14"/>
          <p:cNvSpPr txBox="1">
            <a:spLocks noGrp="1"/>
          </p:cNvSpPr>
          <p:nvPr>
            <p:ph type="subTitle" idx="1"/>
          </p:nvPr>
        </p:nvSpPr>
        <p:spPr>
          <a:xfrm>
            <a:off x="357943" y="3945450"/>
            <a:ext cx="3557126" cy="4362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7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54" name="Google Shape;54;p14"/>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2" name="Rectangle 1">
            <a:extLst>
              <a:ext uri="{FF2B5EF4-FFF2-40B4-BE49-F238E27FC236}">
                <a16:creationId xmlns:a16="http://schemas.microsoft.com/office/drawing/2014/main" id="{8E41E2E5-1D3B-06F1-6BEF-54B378317A8F}"/>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03778546"/>
      </p:ext>
    </p:extLst>
  </p:cSld>
  <p:clrMapOvr>
    <a:masterClrMapping/>
  </p:clrMapOvr>
  <p:extLst>
    <p:ext uri="{DCECCB84-F9BA-43D5-87BE-67443E8EF086}">
      <p15:sldGuideLst xmlns:p15="http://schemas.microsoft.com/office/powerpoint/2012/main">
        <p15:guide id="1" pos="288">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_Title slide basic + art_Option2">
  <p:cSld name="6_Title slide basic + art_Option2">
    <p:bg>
      <p:bgPr>
        <a:solidFill>
          <a:schemeClr val="dk2"/>
        </a:solid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359118" y="2942625"/>
            <a:ext cx="4652412" cy="172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9pPr>
          </a:lstStyle>
          <a:p>
            <a:endParaRPr/>
          </a:p>
        </p:txBody>
      </p:sp>
      <p:pic>
        <p:nvPicPr>
          <p:cNvPr id="57" name="Google Shape;57;p15"/>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7BA68CB7-43A8-C0C4-BDD0-AE9DA9EA3581}"/>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03989602"/>
      </p:ext>
    </p:extLst>
  </p:cSld>
  <p:clrMapOvr>
    <a:masterClrMapping/>
  </p:clrMapOvr>
  <p:extLst>
    <p:ext uri="{DCECCB84-F9BA-43D5-87BE-67443E8EF086}">
      <p15:sldGuideLst xmlns:p15="http://schemas.microsoft.com/office/powerpoint/2012/main">
        <p15:guide id="1" pos="280">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_Title slide basic_Option2">
  <p:cSld name="7_Title slide basic_Option2">
    <p:bg>
      <p:bgPr>
        <a:solidFill>
          <a:schemeClr val="dk2"/>
        </a:solid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349591" y="2942625"/>
            <a:ext cx="4652412" cy="1727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700"/>
              <a:buFont typeface="Proxima Nova"/>
              <a:buNone/>
              <a:defRPr sz="4700">
                <a:solidFill>
                  <a:schemeClr val="dk1"/>
                </a:solidFill>
                <a:latin typeface="Proxima Nova"/>
                <a:ea typeface="Proxima Nova"/>
                <a:cs typeface="Proxima Nova"/>
                <a:sym typeface="Proxima Nova"/>
              </a:defRPr>
            </a:lvl9pPr>
          </a:lstStyle>
          <a:p>
            <a:endParaRPr/>
          </a:p>
        </p:txBody>
      </p:sp>
      <p:pic>
        <p:nvPicPr>
          <p:cNvPr id="60" name="Google Shape;60;p16"/>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EB3C70B8-27C5-E463-157A-F0D12E7579E3}"/>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61241469"/>
      </p:ext>
    </p:extLst>
  </p:cSld>
  <p:clrMapOvr>
    <a:masterClrMapping/>
  </p:clrMapOvr>
  <p:extLst>
    <p:ext uri="{DCECCB84-F9BA-43D5-87BE-67443E8EF086}">
      <p15:sldGuideLst xmlns:p15="http://schemas.microsoft.com/office/powerpoint/2012/main">
        <p15:guide id="1" pos="280">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2_Basic">
  <p:cSld name="12_Basic">
    <p:spTree>
      <p:nvGrpSpPr>
        <p:cNvPr id="1" name="Shape 61"/>
        <p:cNvGrpSpPr/>
        <p:nvPr/>
      </p:nvGrpSpPr>
      <p:grpSpPr>
        <a:xfrm>
          <a:off x="0" y="0"/>
          <a:ext cx="0" cy="0"/>
          <a:chOff x="0" y="0"/>
          <a:chExt cx="0" cy="0"/>
        </a:xfrm>
      </p:grpSpPr>
      <p:sp>
        <p:nvSpPr>
          <p:cNvPr id="62" name="Google Shape;62;p17"/>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63" name="Google Shape;63;p17"/>
          <p:cNvSpPr txBox="1">
            <a:spLocks noGrp="1"/>
          </p:cNvSpPr>
          <p:nvPr>
            <p:ph type="title"/>
          </p:nvPr>
        </p:nvSpPr>
        <p:spPr>
          <a:xfrm>
            <a:off x="381099" y="386750"/>
            <a:ext cx="9041655" cy="1816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64" name="Google Shape;64;p17"/>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3E2E8C4D-8BAC-7BA7-35D4-66C7332FEA0F}"/>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06723728"/>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_Bullets">
  <p:cSld name="13_Bullets">
    <p:spTree>
      <p:nvGrpSpPr>
        <p:cNvPr id="1" name="Shape 65"/>
        <p:cNvGrpSpPr/>
        <p:nvPr/>
      </p:nvGrpSpPr>
      <p:grpSpPr>
        <a:xfrm>
          <a:off x="0" y="0"/>
          <a:ext cx="0" cy="0"/>
          <a:chOff x="0" y="0"/>
          <a:chExt cx="0" cy="0"/>
        </a:xfrm>
      </p:grpSpPr>
      <p:sp>
        <p:nvSpPr>
          <p:cNvPr id="66" name="Google Shape;66;p18"/>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sz="1800">
                <a:solidFill>
                  <a:schemeClr val="dk1"/>
                </a:solidFill>
              </a:defRPr>
            </a:lvl1pPr>
            <a:lvl2pPr marL="914400" lvl="1" indent="-342900" rtl="0">
              <a:spcBef>
                <a:spcPts val="0"/>
              </a:spcBef>
              <a:spcAft>
                <a:spcPts val="0"/>
              </a:spcAft>
              <a:buClr>
                <a:schemeClr val="dk1"/>
              </a:buClr>
              <a:buSzPts val="1800"/>
              <a:buChar char="○"/>
              <a:defRPr sz="1800">
                <a:solidFill>
                  <a:schemeClr val="dk1"/>
                </a:solidFill>
              </a:defRPr>
            </a:lvl2pPr>
            <a:lvl3pPr marL="1371600" lvl="2" indent="-342900" rtl="0">
              <a:spcBef>
                <a:spcPts val="0"/>
              </a:spcBef>
              <a:spcAft>
                <a:spcPts val="0"/>
              </a:spcAft>
              <a:buClr>
                <a:schemeClr val="dk1"/>
              </a:buClr>
              <a:buSzPts val="1800"/>
              <a:buChar char="–"/>
              <a:defRPr sz="18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67" name="Google Shape;67;p18"/>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68" name="Google Shape;68;p18"/>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69" name="Google Shape;69;p18"/>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567866DA-E785-2EBE-6887-8DC13C8F2936}"/>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33477483"/>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guide id="3" orient="horz" pos="4176">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4_Case study">
  <p:cSld name="14_Case study">
    <p:bg>
      <p:bgPr>
        <a:solidFill>
          <a:schemeClr val="dk2"/>
        </a:solidFill>
        <a:effectLst/>
      </p:bgPr>
    </p:bg>
    <p:spTree>
      <p:nvGrpSpPr>
        <p:cNvPr id="1" name="Shape 70"/>
        <p:cNvGrpSpPr/>
        <p:nvPr/>
      </p:nvGrpSpPr>
      <p:grpSpPr>
        <a:xfrm>
          <a:off x="0" y="0"/>
          <a:ext cx="0" cy="0"/>
          <a:chOff x="0" y="0"/>
          <a:chExt cx="0" cy="0"/>
        </a:xfrm>
      </p:grpSpPr>
      <p:sp>
        <p:nvSpPr>
          <p:cNvPr id="71" name="Google Shape;71;p19"/>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72" name="Google Shape;72;p19"/>
          <p:cNvSpPr>
            <a:spLocks noGrp="1"/>
          </p:cNvSpPr>
          <p:nvPr>
            <p:ph type="pic" idx="2"/>
          </p:nvPr>
        </p:nvSpPr>
        <p:spPr>
          <a:xfrm>
            <a:off x="7086971" y="256975"/>
            <a:ext cx="4827357" cy="6066900"/>
          </a:xfrm>
          <a:prstGeom prst="roundRect">
            <a:avLst>
              <a:gd name="adj" fmla="val 4401"/>
            </a:avLst>
          </a:prstGeom>
          <a:noFill/>
          <a:ln>
            <a:noFill/>
          </a:ln>
        </p:spPr>
      </p:sp>
      <p:sp>
        <p:nvSpPr>
          <p:cNvPr id="73" name="Google Shape;73;p19"/>
          <p:cNvSpPr txBox="1">
            <a:spLocks noGrp="1"/>
          </p:cNvSpPr>
          <p:nvPr>
            <p:ph type="title"/>
          </p:nvPr>
        </p:nvSpPr>
        <p:spPr>
          <a:xfrm>
            <a:off x="350441" y="456025"/>
            <a:ext cx="4660214" cy="1440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74" name="Google Shape;74;p19"/>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3" name="Rectangle 2">
            <a:extLst>
              <a:ext uri="{FF2B5EF4-FFF2-40B4-BE49-F238E27FC236}">
                <a16:creationId xmlns:a16="http://schemas.microsoft.com/office/drawing/2014/main" id="{BE088E92-C7DA-64EF-3831-E60D628EEF5D}"/>
              </a:ext>
            </a:extLst>
          </p:cNvPr>
          <p:cNvSpPr/>
          <p:nvPr userDrawn="1"/>
        </p:nvSpPr>
        <p:spPr>
          <a:xfrm flipV="1">
            <a:off x="1715882" y="6668756"/>
            <a:ext cx="640247" cy="9144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00542496"/>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ody Slide 3">
  <p:cSld name="Body Slide 3">
    <p:bg>
      <p:bgPr>
        <a:blipFill>
          <a:blip r:embed="rId2">
            <a:alphaModFix/>
          </a:blip>
          <a:stretch>
            <a:fillRect/>
          </a:stretch>
        </a:blipFill>
        <a:effectLst/>
      </p:bgPr>
    </p:bg>
    <p:spTree>
      <p:nvGrpSpPr>
        <p:cNvPr id="1" name="Shape 75"/>
        <p:cNvGrpSpPr/>
        <p:nvPr/>
      </p:nvGrpSpPr>
      <p:grpSpPr>
        <a:xfrm>
          <a:off x="0" y="0"/>
          <a:ext cx="0" cy="0"/>
          <a:chOff x="0" y="0"/>
          <a:chExt cx="0" cy="0"/>
        </a:xfrm>
      </p:grpSpPr>
      <p:pic>
        <p:nvPicPr>
          <p:cNvPr id="76" name="Google Shape;76;p20"/>
          <p:cNvPicPr preferRelativeResize="0"/>
          <p:nvPr/>
        </p:nvPicPr>
        <p:blipFill>
          <a:blip r:embed="rId3">
            <a:alphaModFix/>
          </a:blip>
          <a:stretch>
            <a:fillRect/>
          </a:stretch>
        </p:blipFill>
        <p:spPr>
          <a:xfrm>
            <a:off x="3764" y="1"/>
            <a:ext cx="12184600" cy="6858001"/>
          </a:xfrm>
          <a:prstGeom prst="rect">
            <a:avLst/>
          </a:prstGeom>
          <a:noFill/>
          <a:ln>
            <a:noFill/>
          </a:ln>
        </p:spPr>
      </p:pic>
      <p:sp>
        <p:nvSpPr>
          <p:cNvPr id="77" name="Google Shape;77;p20"/>
          <p:cNvSpPr txBox="1">
            <a:spLocks noGrp="1"/>
          </p:cNvSpPr>
          <p:nvPr>
            <p:ph type="title"/>
          </p:nvPr>
        </p:nvSpPr>
        <p:spPr>
          <a:xfrm>
            <a:off x="334244" y="525300"/>
            <a:ext cx="10515638" cy="63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algn="l" rtl="0">
              <a:lnSpc>
                <a:spcPct val="100000"/>
              </a:lnSpc>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sp>
        <p:nvSpPr>
          <p:cNvPr id="78" name="Google Shape;78;p20"/>
          <p:cNvSpPr txBox="1">
            <a:spLocks noGrp="1"/>
          </p:cNvSpPr>
          <p:nvPr>
            <p:ph type="sldNum" idx="12"/>
          </p:nvPr>
        </p:nvSpPr>
        <p:spPr>
          <a:xfrm>
            <a:off x="8610777" y="6356350"/>
            <a:ext cx="2743314"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79" name="Google Shape;79;p20"/>
          <p:cNvSpPr txBox="1">
            <a:spLocks noGrp="1"/>
          </p:cNvSpPr>
          <p:nvPr>
            <p:ph type="body" idx="1"/>
          </p:nvPr>
        </p:nvSpPr>
        <p:spPr>
          <a:xfrm>
            <a:off x="457318" y="1933575"/>
            <a:ext cx="10515638" cy="2906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000"/>
              <a:buNone/>
              <a:defRPr sz="2000"/>
            </a:lvl1pPr>
            <a:lvl2pPr marL="914400" lvl="1" indent="-228600" algn="l" rtl="0">
              <a:lnSpc>
                <a:spcPct val="90000"/>
              </a:lnSpc>
              <a:spcBef>
                <a:spcPts val="500"/>
              </a:spcBef>
              <a:spcAft>
                <a:spcPts val="0"/>
              </a:spcAft>
              <a:buClr>
                <a:schemeClr val="dk1"/>
              </a:buClr>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8305595"/>
      </p:ext>
    </p:extLst>
  </p:cSld>
  <p:clrMapOvr>
    <a:masterClrMapping/>
  </p:clrMapOvr>
  <p:extLst>
    <p:ext uri="{DCECCB84-F9BA-43D5-87BE-67443E8EF086}">
      <p15:sldGuideLst xmlns:p15="http://schemas.microsoft.com/office/powerpoint/2012/main">
        <p15:guide id="1" pos="288">
          <p15:clr>
            <a:srgbClr val="E46962"/>
          </p15:clr>
        </p15:guide>
        <p15:guide id="2" orient="horz" pos="648">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ullets 1">
  <p:cSld name="13_Bullets 1">
    <p:spTree>
      <p:nvGrpSpPr>
        <p:cNvPr id="1" name="Shape 80"/>
        <p:cNvGrpSpPr/>
        <p:nvPr/>
      </p:nvGrpSpPr>
      <p:grpSpPr>
        <a:xfrm>
          <a:off x="0" y="0"/>
          <a:ext cx="0" cy="0"/>
          <a:chOff x="0" y="0"/>
          <a:chExt cx="0" cy="0"/>
        </a:xfrm>
      </p:grpSpPr>
      <p:sp>
        <p:nvSpPr>
          <p:cNvPr id="81" name="Google Shape;81;p21"/>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2" name="Google Shape;82;p21"/>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 © 2023 Proprietary Information  |  </a:t>
            </a:r>
            <a:fld id="{00000000-1234-1234-1234-123412341234}" type="slidenum">
              <a:rPr lang="en" sz="1000">
                <a:solidFill>
                  <a:schemeClr val="dk1"/>
                </a:solidFill>
                <a:latin typeface="Proxima Nova"/>
                <a:ea typeface="Proxima Nova"/>
                <a:cs typeface="Proxima Nova"/>
                <a:sym typeface="Proxima Nova"/>
              </a:rPr>
              <a:pPr marL="0" lvl="0" indent="0" algn="r" rtl="0">
                <a:spcBef>
                  <a:spcPts val="0"/>
                </a:spcBef>
                <a:spcAft>
                  <a:spcPts val="0"/>
                </a:spcAft>
                <a:buNone/>
              </a:pPr>
              <a:t>‹#›</a:t>
            </a:fld>
            <a:endParaRPr sz="1000">
              <a:solidFill>
                <a:schemeClr val="dk1"/>
              </a:solidFill>
              <a:latin typeface="Proxima Nova"/>
              <a:ea typeface="Proxima Nova"/>
              <a:cs typeface="Proxima Nova"/>
              <a:sym typeface="Proxima Nova"/>
            </a:endParaRPr>
          </a:p>
        </p:txBody>
      </p:sp>
      <p:sp>
        <p:nvSpPr>
          <p:cNvPr id="83" name="Google Shape;83;p21"/>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pic>
        <p:nvPicPr>
          <p:cNvPr id="84" name="Google Shape;84;p21"/>
          <p:cNvPicPr preferRelativeResize="0"/>
          <p:nvPr/>
        </p:nvPicPr>
        <p:blipFill>
          <a:blip r:embed="rId2">
            <a:alphaModFix/>
          </a:blip>
          <a:stretch>
            <a:fillRect/>
          </a:stretch>
        </p:blipFill>
        <p:spPr>
          <a:xfrm>
            <a:off x="357944" y="6190976"/>
            <a:ext cx="2038408" cy="667025"/>
          </a:xfrm>
          <a:prstGeom prst="rect">
            <a:avLst/>
          </a:prstGeom>
          <a:noFill/>
          <a:ln>
            <a:noFill/>
          </a:ln>
        </p:spPr>
      </p:pic>
      <p:sp>
        <p:nvSpPr>
          <p:cNvPr id="2" name="Rectangle 1">
            <a:extLst>
              <a:ext uri="{FF2B5EF4-FFF2-40B4-BE49-F238E27FC236}">
                <a16:creationId xmlns:a16="http://schemas.microsoft.com/office/drawing/2014/main" id="{7CC8E2D0-965E-826B-2ABE-2BA43C174C3E}"/>
              </a:ext>
            </a:extLst>
          </p:cNvPr>
          <p:cNvSpPr/>
          <p:nvPr userDrawn="1"/>
        </p:nvSpPr>
        <p:spPr>
          <a:xfrm flipV="1">
            <a:off x="1715882" y="6648878"/>
            <a:ext cx="680469" cy="17779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61745051"/>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ody Slide 3 1">
  <p:cSld name="Body Slide 3 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791563" y="601500"/>
            <a:ext cx="10515638" cy="63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196FB8"/>
              </a:buClr>
              <a:buSzPts val="3200"/>
              <a:buFont typeface="Arial Black"/>
              <a:buNone/>
              <a:defRPr sz="3200">
                <a:solidFill>
                  <a:srgbClr val="196FB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22"/>
          <p:cNvSpPr txBox="1">
            <a:spLocks noGrp="1"/>
          </p:cNvSpPr>
          <p:nvPr>
            <p:ph type="dt" idx="10"/>
          </p:nvPr>
        </p:nvSpPr>
        <p:spPr>
          <a:xfrm>
            <a:off x="838217" y="6356350"/>
            <a:ext cx="2743314"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22"/>
          <p:cNvSpPr txBox="1">
            <a:spLocks noGrp="1"/>
          </p:cNvSpPr>
          <p:nvPr>
            <p:ph type="ftr" idx="11"/>
          </p:nvPr>
        </p:nvSpPr>
        <p:spPr>
          <a:xfrm>
            <a:off x="4038683" y="6356350"/>
            <a:ext cx="4114972"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2"/>
          <p:cNvSpPr txBox="1">
            <a:spLocks noGrp="1"/>
          </p:cNvSpPr>
          <p:nvPr>
            <p:ph type="sldNum" idx="12"/>
          </p:nvPr>
        </p:nvSpPr>
        <p:spPr>
          <a:xfrm>
            <a:off x="8610777" y="6356350"/>
            <a:ext cx="2743314"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
        <p:nvSpPr>
          <p:cNvPr id="90" name="Google Shape;90;p22"/>
          <p:cNvSpPr txBox="1">
            <a:spLocks noGrp="1"/>
          </p:cNvSpPr>
          <p:nvPr>
            <p:ph type="body" idx="1"/>
          </p:nvPr>
        </p:nvSpPr>
        <p:spPr>
          <a:xfrm>
            <a:off x="838218" y="2228850"/>
            <a:ext cx="10515638" cy="2906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000"/>
              <a:buNone/>
              <a:defRPr sz="2000"/>
            </a:lvl1pPr>
            <a:lvl2pPr marL="914400" lvl="1" indent="-228600" algn="l" rtl="0">
              <a:lnSpc>
                <a:spcPct val="90000"/>
              </a:lnSpc>
              <a:spcBef>
                <a:spcPts val="500"/>
              </a:spcBef>
              <a:spcAft>
                <a:spcPts val="0"/>
              </a:spcAft>
              <a:buClr>
                <a:schemeClr val="dk1"/>
              </a:buClr>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1" name="Google Shape;91;p22"/>
          <p:cNvSpPr txBox="1">
            <a:spLocks noGrp="1"/>
          </p:cNvSpPr>
          <p:nvPr>
            <p:ph type="body" idx="2"/>
          </p:nvPr>
        </p:nvSpPr>
        <p:spPr>
          <a:xfrm>
            <a:off x="792179" y="1401360"/>
            <a:ext cx="10561550" cy="636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97CA53"/>
              </a:buClr>
              <a:buSzPts val="2400"/>
              <a:buNone/>
              <a:defRPr sz="2400" i="1">
                <a:solidFill>
                  <a:srgbClr val="97CA53"/>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2709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2_Basic 1">
  <p:cSld name="12_Basic 1">
    <p:spTree>
      <p:nvGrpSpPr>
        <p:cNvPr id="1" name="Shape 92"/>
        <p:cNvGrpSpPr/>
        <p:nvPr/>
      </p:nvGrpSpPr>
      <p:grpSpPr>
        <a:xfrm>
          <a:off x="0" y="0"/>
          <a:ext cx="0" cy="0"/>
          <a:chOff x="0" y="0"/>
          <a:chExt cx="0" cy="0"/>
        </a:xfrm>
      </p:grpSpPr>
      <p:pic>
        <p:nvPicPr>
          <p:cNvPr id="93" name="Google Shape;93;p23"/>
          <p:cNvPicPr preferRelativeResize="0"/>
          <p:nvPr/>
        </p:nvPicPr>
        <p:blipFill>
          <a:blip r:embed="rId2">
            <a:alphaModFix/>
          </a:blip>
          <a:stretch>
            <a:fillRect/>
          </a:stretch>
        </p:blipFill>
        <p:spPr>
          <a:xfrm>
            <a:off x="457319" y="6448360"/>
            <a:ext cx="907198" cy="187324"/>
          </a:xfrm>
          <a:prstGeom prst="rect">
            <a:avLst/>
          </a:prstGeom>
          <a:noFill/>
          <a:ln>
            <a:noFill/>
          </a:ln>
        </p:spPr>
      </p:pic>
      <p:sp>
        <p:nvSpPr>
          <p:cNvPr id="94" name="Google Shape;94;p23"/>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rgbClr val="291758"/>
                </a:solidFill>
                <a:latin typeface="Proxima Nova"/>
                <a:ea typeface="Proxima Nova"/>
                <a:cs typeface="Proxima Nova"/>
                <a:sym typeface="Proxima Nova"/>
              </a:rPr>
              <a:t> © 2023 Proprietary Information  |  </a:t>
            </a:r>
            <a:fld id="{00000000-1234-1234-1234-123412341234}" type="slidenum">
              <a:rPr lang="en" sz="1000">
                <a:solidFill>
                  <a:srgbClr val="291758"/>
                </a:solidFill>
                <a:latin typeface="Proxima Nova"/>
                <a:ea typeface="Proxima Nova"/>
                <a:cs typeface="Proxima Nova"/>
                <a:sym typeface="Proxima Nova"/>
              </a:rPr>
              <a:pPr marL="0" lvl="0" indent="0" algn="r" rtl="0">
                <a:spcBef>
                  <a:spcPts val="0"/>
                </a:spcBef>
                <a:spcAft>
                  <a:spcPts val="0"/>
                </a:spcAft>
                <a:buNone/>
              </a:pPr>
              <a:t>‹#›</a:t>
            </a:fld>
            <a:endParaRPr sz="1000">
              <a:solidFill>
                <a:srgbClr val="291758"/>
              </a:solidFill>
              <a:latin typeface="Proxima Nova"/>
              <a:ea typeface="Proxima Nova"/>
              <a:cs typeface="Proxima Nova"/>
              <a:sym typeface="Proxima Nova"/>
            </a:endParaRPr>
          </a:p>
        </p:txBody>
      </p:sp>
      <p:sp>
        <p:nvSpPr>
          <p:cNvPr id="95" name="Google Shape;95;p23"/>
          <p:cNvSpPr txBox="1">
            <a:spLocks noGrp="1"/>
          </p:cNvSpPr>
          <p:nvPr>
            <p:ph type="subTitle" idx="1"/>
          </p:nvPr>
        </p:nvSpPr>
        <p:spPr>
          <a:xfrm>
            <a:off x="1364506" y="6323900"/>
            <a:ext cx="3557126" cy="43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700"/>
              <a:buFont typeface="Proxima Nova"/>
              <a:buNone/>
              <a:defRPr sz="1700">
                <a:solidFill>
                  <a:schemeClr val="accent1"/>
                </a:solidFill>
                <a:latin typeface="Proxima Nova"/>
                <a:ea typeface="Proxima Nova"/>
                <a:cs typeface="Proxima Nova"/>
                <a:sym typeface="Proxima Nova"/>
              </a:defRPr>
            </a:lvl1pPr>
            <a:lvl2pPr lvl="1"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2pPr>
            <a:lvl3pPr lvl="2"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3pPr>
            <a:lvl4pPr lvl="3"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4pPr>
            <a:lvl5pPr lvl="4"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5pPr>
            <a:lvl6pPr lvl="5"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6pPr>
            <a:lvl7pPr lvl="6"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7pPr>
            <a:lvl8pPr lvl="7"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8pPr>
            <a:lvl9pPr lvl="8"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9pPr>
          </a:lstStyle>
          <a:p>
            <a:endParaRPr/>
          </a:p>
        </p:txBody>
      </p:sp>
      <p:sp>
        <p:nvSpPr>
          <p:cNvPr id="96" name="Google Shape;96;p23"/>
          <p:cNvSpPr txBox="1">
            <a:spLocks noGrp="1"/>
          </p:cNvSpPr>
          <p:nvPr>
            <p:ph type="title"/>
          </p:nvPr>
        </p:nvSpPr>
        <p:spPr>
          <a:xfrm>
            <a:off x="381099" y="386750"/>
            <a:ext cx="9041655" cy="1816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1pPr>
            <a:lvl2pPr lvl="1"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2pPr>
            <a:lvl3pPr lvl="2"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3pPr>
            <a:lvl4pPr lvl="3"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4pPr>
            <a:lvl5pPr lvl="4"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5pPr>
            <a:lvl6pPr lvl="5"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6pPr>
            <a:lvl7pPr lvl="6"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7pPr>
            <a:lvl8pPr lvl="7"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8pPr>
            <a:lvl9pPr lvl="8"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284862144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B4BC-30E0-4365-8D8C-FB467AF18EEB}"/>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45EBDF-3BE3-422F-AE5E-5A2D6CB5E3E2}"/>
              </a:ext>
            </a:extLst>
          </p:cNvPr>
          <p:cNvSpPr>
            <a:spLocks noGrp="1"/>
          </p:cNvSpPr>
          <p:nvPr>
            <p:ph idx="1"/>
          </p:nvPr>
        </p:nvSpPr>
        <p:spPr>
          <a:xfrm>
            <a:off x="1548881" y="2040229"/>
            <a:ext cx="9804919" cy="1878628"/>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619628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3_Bullets 2">
  <p:cSld name="13_Bullets 2">
    <p:spTree>
      <p:nvGrpSpPr>
        <p:cNvPr id="1" name="Shape 97"/>
        <p:cNvGrpSpPr/>
        <p:nvPr/>
      </p:nvGrpSpPr>
      <p:grpSpPr>
        <a:xfrm>
          <a:off x="0" y="0"/>
          <a:ext cx="0" cy="0"/>
          <a:chOff x="0" y="0"/>
          <a:chExt cx="0" cy="0"/>
        </a:xfrm>
      </p:grpSpPr>
      <p:sp>
        <p:nvSpPr>
          <p:cNvPr id="98" name="Google Shape;98;p24"/>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1pPr>
            <a:lvl2pPr marL="914400" lvl="1"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2pPr>
            <a:lvl3pPr marL="1371600" lvl="2"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3pPr>
            <a:lvl4pPr marL="1828800" lvl="3"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4pPr>
            <a:lvl5pPr marL="2286000" lvl="4"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5pPr>
            <a:lvl6pPr marL="2743200" lvl="5"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6pPr>
            <a:lvl7pPr marL="3200400" lvl="6"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7pPr>
            <a:lvl8pPr marL="3657600" lvl="7"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8pPr>
            <a:lvl9pPr marL="4114800" lvl="8"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9pPr>
          </a:lstStyle>
          <a:p>
            <a:endParaRPr/>
          </a:p>
        </p:txBody>
      </p:sp>
      <p:pic>
        <p:nvPicPr>
          <p:cNvPr id="99" name="Google Shape;99;p24"/>
          <p:cNvPicPr preferRelativeResize="0"/>
          <p:nvPr/>
        </p:nvPicPr>
        <p:blipFill>
          <a:blip r:embed="rId2">
            <a:alphaModFix/>
          </a:blip>
          <a:stretch>
            <a:fillRect/>
          </a:stretch>
        </p:blipFill>
        <p:spPr>
          <a:xfrm>
            <a:off x="457319" y="6448360"/>
            <a:ext cx="907198" cy="187324"/>
          </a:xfrm>
          <a:prstGeom prst="rect">
            <a:avLst/>
          </a:prstGeom>
          <a:noFill/>
          <a:ln>
            <a:noFill/>
          </a:ln>
        </p:spPr>
      </p:pic>
      <p:sp>
        <p:nvSpPr>
          <p:cNvPr id="100" name="Google Shape;100;p24"/>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rgbClr val="291758"/>
                </a:solidFill>
                <a:latin typeface="Proxima Nova"/>
                <a:ea typeface="Proxima Nova"/>
                <a:cs typeface="Proxima Nova"/>
                <a:sym typeface="Proxima Nova"/>
              </a:rPr>
              <a:t> © 2023 Proprietary Information  |  </a:t>
            </a:r>
            <a:fld id="{00000000-1234-1234-1234-123412341234}" type="slidenum">
              <a:rPr lang="en" sz="1000">
                <a:solidFill>
                  <a:srgbClr val="291758"/>
                </a:solidFill>
                <a:latin typeface="Proxima Nova"/>
                <a:ea typeface="Proxima Nova"/>
                <a:cs typeface="Proxima Nova"/>
                <a:sym typeface="Proxima Nova"/>
              </a:rPr>
              <a:pPr marL="0" lvl="0" indent="0" algn="r" rtl="0">
                <a:spcBef>
                  <a:spcPts val="0"/>
                </a:spcBef>
                <a:spcAft>
                  <a:spcPts val="0"/>
                </a:spcAft>
                <a:buNone/>
              </a:pPr>
              <a:t>‹#›</a:t>
            </a:fld>
            <a:endParaRPr sz="1000">
              <a:solidFill>
                <a:srgbClr val="291758"/>
              </a:solidFill>
              <a:latin typeface="Proxima Nova"/>
              <a:ea typeface="Proxima Nova"/>
              <a:cs typeface="Proxima Nova"/>
              <a:sym typeface="Proxima Nova"/>
            </a:endParaRPr>
          </a:p>
        </p:txBody>
      </p:sp>
      <p:sp>
        <p:nvSpPr>
          <p:cNvPr id="101" name="Google Shape;101;p24"/>
          <p:cNvSpPr txBox="1">
            <a:spLocks noGrp="1"/>
          </p:cNvSpPr>
          <p:nvPr>
            <p:ph type="subTitle" idx="2"/>
          </p:nvPr>
        </p:nvSpPr>
        <p:spPr>
          <a:xfrm>
            <a:off x="1366056" y="6323913"/>
            <a:ext cx="3557126" cy="43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700"/>
              <a:buFont typeface="Proxima Nova"/>
              <a:buNone/>
              <a:defRPr sz="1700">
                <a:solidFill>
                  <a:schemeClr val="accent1"/>
                </a:solidFill>
                <a:latin typeface="Proxima Nova"/>
                <a:ea typeface="Proxima Nova"/>
                <a:cs typeface="Proxima Nova"/>
                <a:sym typeface="Proxima Nova"/>
              </a:defRPr>
            </a:lvl1pPr>
            <a:lvl2pPr lvl="1"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2pPr>
            <a:lvl3pPr lvl="2"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3pPr>
            <a:lvl4pPr lvl="3"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4pPr>
            <a:lvl5pPr lvl="4"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5pPr>
            <a:lvl6pPr lvl="5"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6pPr>
            <a:lvl7pPr lvl="6"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7pPr>
            <a:lvl8pPr lvl="7"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8pPr>
            <a:lvl9pPr lvl="8"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9pPr>
          </a:lstStyle>
          <a:p>
            <a:endParaRPr/>
          </a:p>
        </p:txBody>
      </p:sp>
      <p:sp>
        <p:nvSpPr>
          <p:cNvPr id="102" name="Google Shape;102;p24"/>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1pPr>
            <a:lvl2pPr lvl="1"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2pPr>
            <a:lvl3pPr lvl="2"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3pPr>
            <a:lvl4pPr lvl="3"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4pPr>
            <a:lvl5pPr lvl="4"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5pPr>
            <a:lvl6pPr lvl="5"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6pPr>
            <a:lvl7pPr lvl="6"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7pPr>
            <a:lvl8pPr lvl="7"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8pPr>
            <a:lvl9pPr lvl="8"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974458516"/>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3_Bullets 3">
  <p:cSld name="13_Bullets 3">
    <p:spTree>
      <p:nvGrpSpPr>
        <p:cNvPr id="1" name="Shape 106"/>
        <p:cNvGrpSpPr/>
        <p:nvPr/>
      </p:nvGrpSpPr>
      <p:grpSpPr>
        <a:xfrm>
          <a:off x="0" y="0"/>
          <a:ext cx="0" cy="0"/>
          <a:chOff x="0" y="0"/>
          <a:chExt cx="0" cy="0"/>
        </a:xfrm>
      </p:grpSpPr>
      <p:sp>
        <p:nvSpPr>
          <p:cNvPr id="107" name="Google Shape;107;p26"/>
          <p:cNvSpPr txBox="1">
            <a:spLocks noGrp="1"/>
          </p:cNvSpPr>
          <p:nvPr>
            <p:ph type="body" idx="1"/>
          </p:nvPr>
        </p:nvSpPr>
        <p:spPr>
          <a:xfrm>
            <a:off x="304880" y="1579950"/>
            <a:ext cx="7712308" cy="3754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1pPr>
            <a:lvl2pPr marL="914400" lvl="1"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2pPr>
            <a:lvl3pPr marL="1371600" lvl="2"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3pPr>
            <a:lvl4pPr marL="1828800" lvl="3"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4pPr>
            <a:lvl5pPr marL="2286000" lvl="4"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5pPr>
            <a:lvl6pPr marL="2743200" lvl="5"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6pPr>
            <a:lvl7pPr marL="3200400" lvl="6"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7pPr>
            <a:lvl8pPr marL="3657600" lvl="7"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8pPr>
            <a:lvl9pPr marL="4114800" lvl="8" indent="-342900" rtl="0">
              <a:spcBef>
                <a:spcPts val="0"/>
              </a:spcBef>
              <a:spcAft>
                <a:spcPts val="0"/>
              </a:spcAft>
              <a:buClr>
                <a:schemeClr val="accent1"/>
              </a:buClr>
              <a:buSzPts val="1800"/>
              <a:buFont typeface="Proxima Nova"/>
              <a:buChar char="–"/>
              <a:defRPr sz="1800">
                <a:solidFill>
                  <a:schemeClr val="accent1"/>
                </a:solidFill>
                <a:latin typeface="Proxima Nova"/>
                <a:ea typeface="Proxima Nova"/>
                <a:cs typeface="Proxima Nova"/>
                <a:sym typeface="Proxima Nova"/>
              </a:defRPr>
            </a:lvl9pPr>
          </a:lstStyle>
          <a:p>
            <a:endParaRPr/>
          </a:p>
        </p:txBody>
      </p:sp>
      <p:pic>
        <p:nvPicPr>
          <p:cNvPr id="108" name="Google Shape;108;p26"/>
          <p:cNvPicPr preferRelativeResize="0"/>
          <p:nvPr/>
        </p:nvPicPr>
        <p:blipFill>
          <a:blip r:embed="rId2">
            <a:alphaModFix/>
          </a:blip>
          <a:stretch>
            <a:fillRect/>
          </a:stretch>
        </p:blipFill>
        <p:spPr>
          <a:xfrm>
            <a:off x="457320" y="6448360"/>
            <a:ext cx="906973" cy="187278"/>
          </a:xfrm>
          <a:prstGeom prst="rect">
            <a:avLst/>
          </a:prstGeom>
          <a:noFill/>
          <a:ln>
            <a:noFill/>
          </a:ln>
        </p:spPr>
      </p:pic>
      <p:sp>
        <p:nvSpPr>
          <p:cNvPr id="109" name="Google Shape;109;p26"/>
          <p:cNvSpPr txBox="1"/>
          <p:nvPr/>
        </p:nvSpPr>
        <p:spPr>
          <a:xfrm>
            <a:off x="8409594" y="6333377"/>
            <a:ext cx="3658553" cy="4884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r>
              <a:rPr lang="en" sz="1000">
                <a:solidFill>
                  <a:srgbClr val="291758"/>
                </a:solidFill>
                <a:latin typeface="Proxima Nova"/>
                <a:ea typeface="Proxima Nova"/>
                <a:cs typeface="Proxima Nova"/>
                <a:sym typeface="Proxima Nova"/>
              </a:rPr>
              <a:t> © 2021 Proprietary Information  |  </a:t>
            </a:r>
            <a:fld id="{00000000-1234-1234-1234-123412341234}" type="slidenum">
              <a:rPr lang="en" sz="1000">
                <a:solidFill>
                  <a:srgbClr val="291758"/>
                </a:solidFill>
                <a:latin typeface="Proxima Nova"/>
                <a:ea typeface="Proxima Nova"/>
                <a:cs typeface="Proxima Nova"/>
                <a:sym typeface="Proxima Nova"/>
              </a:rPr>
              <a:pPr marL="0" lvl="0" indent="0" algn="r" rtl="0">
                <a:spcBef>
                  <a:spcPts val="0"/>
                </a:spcBef>
                <a:spcAft>
                  <a:spcPts val="0"/>
                </a:spcAft>
                <a:buNone/>
              </a:pPr>
              <a:t>‹#›</a:t>
            </a:fld>
            <a:endParaRPr sz="1000">
              <a:solidFill>
                <a:srgbClr val="291758"/>
              </a:solidFill>
              <a:latin typeface="Proxima Nova"/>
              <a:ea typeface="Proxima Nova"/>
              <a:cs typeface="Proxima Nova"/>
              <a:sym typeface="Proxima Nova"/>
            </a:endParaRPr>
          </a:p>
        </p:txBody>
      </p:sp>
      <p:sp>
        <p:nvSpPr>
          <p:cNvPr id="110" name="Google Shape;110;p26"/>
          <p:cNvSpPr txBox="1">
            <a:spLocks noGrp="1"/>
          </p:cNvSpPr>
          <p:nvPr>
            <p:ph type="subTitle" idx="2"/>
          </p:nvPr>
        </p:nvSpPr>
        <p:spPr>
          <a:xfrm>
            <a:off x="1366056" y="6323913"/>
            <a:ext cx="3557126" cy="43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700"/>
              <a:buFont typeface="Proxima Nova"/>
              <a:buNone/>
              <a:defRPr sz="1700">
                <a:solidFill>
                  <a:schemeClr val="accent1"/>
                </a:solidFill>
                <a:latin typeface="Proxima Nova"/>
                <a:ea typeface="Proxima Nova"/>
                <a:cs typeface="Proxima Nova"/>
                <a:sym typeface="Proxima Nova"/>
              </a:defRPr>
            </a:lvl1pPr>
            <a:lvl2pPr lvl="1"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2pPr>
            <a:lvl3pPr lvl="2"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3pPr>
            <a:lvl4pPr lvl="3"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4pPr>
            <a:lvl5pPr lvl="4"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5pPr>
            <a:lvl6pPr lvl="5"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6pPr>
            <a:lvl7pPr lvl="6"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7pPr>
            <a:lvl8pPr lvl="7"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8pPr>
            <a:lvl9pPr lvl="8" rtl="0">
              <a:spcBef>
                <a:spcPts val="0"/>
              </a:spcBef>
              <a:spcAft>
                <a:spcPts val="0"/>
              </a:spcAft>
              <a:buClr>
                <a:schemeClr val="accent1"/>
              </a:buClr>
              <a:buSzPts val="1800"/>
              <a:buFont typeface="Proxima Nova"/>
              <a:buNone/>
              <a:defRPr>
                <a:solidFill>
                  <a:schemeClr val="accent1"/>
                </a:solidFill>
                <a:latin typeface="Proxima Nova"/>
                <a:ea typeface="Proxima Nova"/>
                <a:cs typeface="Proxima Nova"/>
                <a:sym typeface="Proxima Nova"/>
              </a:defRPr>
            </a:lvl9pPr>
          </a:lstStyle>
          <a:p>
            <a:endParaRPr/>
          </a:p>
        </p:txBody>
      </p:sp>
      <p:sp>
        <p:nvSpPr>
          <p:cNvPr id="111" name="Google Shape;111;p26"/>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1pPr>
            <a:lvl2pPr lvl="1"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2pPr>
            <a:lvl3pPr lvl="2"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3pPr>
            <a:lvl4pPr lvl="3"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4pPr>
            <a:lvl5pPr lvl="4"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5pPr>
            <a:lvl6pPr lvl="5"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6pPr>
            <a:lvl7pPr lvl="6"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7pPr>
            <a:lvl8pPr lvl="7"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8pPr>
            <a:lvl9pPr lvl="8" rtl="0">
              <a:spcBef>
                <a:spcPts val="0"/>
              </a:spcBef>
              <a:spcAft>
                <a:spcPts val="0"/>
              </a:spcAft>
              <a:buClr>
                <a:schemeClr val="accent1"/>
              </a:buClr>
              <a:buSzPts val="4300"/>
              <a:buFont typeface="Georgia"/>
              <a:buNone/>
              <a:defRPr sz="4300">
                <a:solidFill>
                  <a:schemeClr val="accent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2612405762"/>
      </p:ext>
    </p:extLst>
  </p:cSld>
  <p:clrMapOvr>
    <a:masterClrMapping/>
  </p:clrMapOvr>
  <p:extLst>
    <p:ext uri="{DCECCB84-F9BA-43D5-87BE-67443E8EF086}">
      <p15:sldGuideLst xmlns:p15="http://schemas.microsoft.com/office/powerpoint/2012/main">
        <p15:guide id="1" pos="288">
          <p15:clr>
            <a:srgbClr val="FA7B17"/>
          </p15:clr>
        </p15:guide>
        <p15:guide id="2" orient="horz" pos="624">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14617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B4BC-30E0-4365-8D8C-FB467AF18EEB}"/>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45EBDF-3BE3-422F-AE5E-5A2D6CB5E3E2}"/>
              </a:ext>
            </a:extLst>
          </p:cNvPr>
          <p:cNvSpPr>
            <a:spLocks noGrp="1"/>
          </p:cNvSpPr>
          <p:nvPr>
            <p:ph idx="1"/>
          </p:nvPr>
        </p:nvSpPr>
        <p:spPr>
          <a:xfrm>
            <a:off x="1548881" y="2180188"/>
            <a:ext cx="9804919" cy="187862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10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B4BC-30E0-4365-8D8C-FB467AF18EEB}"/>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45EBDF-3BE3-422F-AE5E-5A2D6CB5E3E2}"/>
              </a:ext>
            </a:extLst>
          </p:cNvPr>
          <p:cNvSpPr>
            <a:spLocks noGrp="1"/>
          </p:cNvSpPr>
          <p:nvPr>
            <p:ph idx="1"/>
          </p:nvPr>
        </p:nvSpPr>
        <p:spPr>
          <a:xfrm>
            <a:off x="1548881" y="2245503"/>
            <a:ext cx="9804919" cy="1878628"/>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62049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773B-FFFB-4FCC-9E35-FAEEB9B1E3B5}"/>
              </a:ext>
            </a:extLst>
          </p:cNvPr>
          <p:cNvSpPr>
            <a:spLocks noGrp="1"/>
          </p:cNvSpPr>
          <p:nvPr>
            <p:ph type="title" hasCustomPrompt="1"/>
          </p:nvPr>
        </p:nvSpPr>
        <p:spPr>
          <a:xfrm>
            <a:off x="539621" y="570400"/>
            <a:ext cx="5002763" cy="446638"/>
          </a:xfrm>
        </p:spPr>
        <p:txBody>
          <a:bodyPr/>
          <a:lstStyle>
            <a:lvl1pPr algn="l">
              <a:defRPr>
                <a:solidFill>
                  <a:schemeClr val="bg1"/>
                </a:solidFill>
              </a:defRPr>
            </a:lvl1pPr>
          </a:lstStyle>
          <a:p>
            <a:r>
              <a:rPr lang="en-US" dirty="0"/>
              <a:t>TITLE STYLE</a:t>
            </a:r>
          </a:p>
        </p:txBody>
      </p:sp>
      <p:sp>
        <p:nvSpPr>
          <p:cNvPr id="3" name="Content Placeholder 2">
            <a:extLst>
              <a:ext uri="{FF2B5EF4-FFF2-40B4-BE49-F238E27FC236}">
                <a16:creationId xmlns:a16="http://schemas.microsoft.com/office/drawing/2014/main" id="{E08F0BE7-2B4D-466A-A54E-A338E1553911}"/>
              </a:ext>
            </a:extLst>
          </p:cNvPr>
          <p:cNvSpPr>
            <a:spLocks noGrp="1"/>
          </p:cNvSpPr>
          <p:nvPr>
            <p:ph sz="half" idx="1"/>
          </p:nvPr>
        </p:nvSpPr>
        <p:spPr>
          <a:xfrm>
            <a:off x="539621" y="1331103"/>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119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7B92F-440A-436C-B182-73C4EE1CBEAC}"/>
              </a:ext>
            </a:extLst>
          </p:cNvPr>
          <p:cNvSpPr>
            <a:spLocks noGrp="1"/>
          </p:cNvSpPr>
          <p:nvPr>
            <p:ph type="title"/>
          </p:nvPr>
        </p:nvSpPr>
        <p:spPr>
          <a:xfrm>
            <a:off x="6643395" y="2343214"/>
            <a:ext cx="4394719" cy="1659618"/>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666201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2" r:id="rId4"/>
    <p:sldLayoutId id="2147483650" r:id="rId5"/>
    <p:sldLayoutId id="2147483661" r:id="rId6"/>
    <p:sldLayoutId id="2147483670" r:id="rId7"/>
    <p:sldLayoutId id="2147483669" r:id="rId8"/>
    <p:sldLayoutId id="2147483652" r:id="rId9"/>
    <p:sldLayoutId id="2147483662" r:id="rId10"/>
    <p:sldLayoutId id="2147483663" r:id="rId11"/>
    <p:sldLayoutId id="2147483653" r:id="rId12"/>
    <p:sldLayoutId id="2147483665" r:id="rId13"/>
    <p:sldLayoutId id="2147483664" r:id="rId14"/>
    <p:sldLayoutId id="2147483671" r:id="rId15"/>
    <p:sldLayoutId id="2147483654" r:id="rId16"/>
    <p:sldLayoutId id="2147483666" r:id="rId17"/>
    <p:sldLayoutId id="2147483667" r:id="rId18"/>
    <p:sldLayoutId id="2147483668" r:id="rId19"/>
    <p:sldLayoutId id="2147483673" r:id="rId20"/>
    <p:sldLayoutId id="2147483674" r:id="rId21"/>
  </p:sldLayoutIdLst>
  <p:txStyles>
    <p:titleStyle>
      <a:lvl1pPr algn="l" defTabSz="914400" rtl="0" eaLnBrk="1" latinLnBrk="0" hangingPunct="1">
        <a:lnSpc>
          <a:spcPct val="90000"/>
        </a:lnSpc>
        <a:spcBef>
          <a:spcPct val="0"/>
        </a:spcBef>
        <a:buNone/>
        <a:defRPr sz="4400" b="1" kern="1200">
          <a:solidFill>
            <a:srgbClr val="0081C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6191611"/>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ABBE8-0B66-48D1-98B2-9A08C05B220C}"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B428B-568F-4674-93F8-3E94519EB552}" type="slidenum">
              <a:rPr lang="en-US" smtClean="0"/>
              <a:t>‹#›</a:t>
            </a:fld>
            <a:endParaRPr lang="en-US"/>
          </a:p>
        </p:txBody>
      </p:sp>
    </p:spTree>
    <p:extLst>
      <p:ext uri="{BB962C8B-B14F-4D97-AF65-F5344CB8AC3E}">
        <p14:creationId xmlns:p14="http://schemas.microsoft.com/office/powerpoint/2010/main" val="29217202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body" idx="1"/>
          </p:nvPr>
        </p:nvSpPr>
        <p:spPr>
          <a:xfrm>
            <a:off x="304880" y="1579950"/>
            <a:ext cx="7712308" cy="37545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marL="914400" lvl="1"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2pPr>
            <a:lvl3pPr marL="1371600" lvl="2"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3pPr>
            <a:lvl4pPr marL="1828800" lvl="3"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4pPr>
            <a:lvl5pPr marL="2286000" lvl="4"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5pPr>
            <a:lvl6pPr marL="2743200" lvl="5"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6pPr>
            <a:lvl7pPr marL="3200400" lvl="6"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7pPr>
            <a:lvl8pPr marL="3657600" lvl="7"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8pPr>
            <a:lvl9pPr marL="4114800" lvl="8" indent="-342900" rtl="0">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9pPr>
          </a:lstStyle>
          <a:p>
            <a:endParaRPr/>
          </a:p>
        </p:txBody>
      </p:sp>
      <p:sp>
        <p:nvSpPr>
          <p:cNvPr id="50" name="Google Shape;50;p13"/>
          <p:cNvSpPr txBox="1">
            <a:spLocks noGrp="1"/>
          </p:cNvSpPr>
          <p:nvPr>
            <p:ph type="title"/>
          </p:nvPr>
        </p:nvSpPr>
        <p:spPr>
          <a:xfrm>
            <a:off x="362044" y="386750"/>
            <a:ext cx="7712308" cy="99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4300"/>
              <a:buFont typeface="Proxima Nova"/>
              <a:buNone/>
              <a:defRPr sz="4300">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956558247"/>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78.png"/><Relationship Id="rId11" Type="http://schemas.openxmlformats.org/officeDocument/2006/relationships/image" Target="../media/image71.png"/><Relationship Id="rId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57013" y="977152"/>
            <a:ext cx="10544961" cy="289310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95959"/>
                </a:solidFill>
                <a:effectLst/>
                <a:uLnTx/>
                <a:uFillTx/>
                <a:latin typeface="Calibri" panose="020F0502020204030204"/>
                <a:ea typeface="+mn-ea"/>
                <a:cs typeface="+mn-cs"/>
              </a:rPr>
              <a:t>Youth &amp; Mental Health: </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4000" dirty="0">
                <a:solidFill>
                  <a:srgbClr val="595959"/>
                </a:solidFill>
                <a:latin typeface="Calibri" panose="020F0502020204030204"/>
              </a:rPr>
              <a:t>Solutions to Connecting Families with Mental Health Struggles</a:t>
            </a:r>
            <a:r>
              <a:rPr kumimoji="0" lang="en-US" sz="4000" b="0" i="0" u="none" strike="noStrike" kern="1200" cap="none" spc="0" normalizeH="0" baseline="0" noProof="0" dirty="0">
                <a:ln>
                  <a:noFill/>
                </a:ln>
                <a:solidFill>
                  <a:srgbClr val="595959"/>
                </a:solidFill>
                <a:effectLst/>
                <a:uLnTx/>
                <a:uFillTx/>
                <a:latin typeface="Calibri" panose="020F0502020204030204"/>
                <a:ea typeface="+mn-ea"/>
                <a:cs typeface="+mn-cs"/>
              </a:rPr>
              <a:t> </a:t>
            </a:r>
            <a:endParaRPr kumimoji="0" lang="en-US" sz="5400" b="0" i="0" u="none" strike="noStrike" kern="1200" cap="none" spc="0" normalizeH="0" baseline="0" noProof="0" dirty="0">
              <a:ln>
                <a:noFill/>
              </a:ln>
              <a:solidFill>
                <a:srgbClr val="595959"/>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MHAI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January 16, 2025</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380D90-247C-4013-8956-F42BA79F4167}"/>
              </a:ext>
            </a:extLst>
          </p:cNvPr>
          <p:cNvSpPr txBox="1"/>
          <p:nvPr/>
        </p:nvSpPr>
        <p:spPr>
          <a:xfrm>
            <a:off x="2086108" y="4526759"/>
            <a:ext cx="268871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Light" panose="020F0302020204030204"/>
                <a:ea typeface="+mn-ea"/>
                <a:cs typeface="+mn-cs"/>
              </a:rPr>
              <a:t>John Damon,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solidFill>
                <a:effectLst/>
                <a:uLnTx/>
                <a:uFillTx/>
                <a:latin typeface="Calibri Light" panose="020F0302020204030204"/>
                <a:ea typeface="+mn-ea"/>
                <a:cs typeface="+mn-cs"/>
              </a:rPr>
              <a:t>Chief Executive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Canopy Children’s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Light" panose="020F0302020204030204"/>
              </a:rPr>
              <a:t>John.damon@mycanopy.org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Light" panose="020F0302020204030204"/>
              </a:rPr>
              <a:t>m</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ycanopy.org</a:t>
            </a:r>
          </a:p>
        </p:txBody>
      </p:sp>
      <p:pic>
        <p:nvPicPr>
          <p:cNvPr id="1026" name="Picture 2">
            <a:extLst>
              <a:ext uri="{FF2B5EF4-FFF2-40B4-BE49-F238E27FC236}">
                <a16:creationId xmlns:a16="http://schemas.microsoft.com/office/drawing/2014/main" id="{AE9AE30E-3224-4529-A6F0-B64A3F506B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92" b="24691"/>
          <a:stretch/>
        </p:blipFill>
        <p:spPr bwMode="auto">
          <a:xfrm>
            <a:off x="444896" y="4633340"/>
            <a:ext cx="1548440" cy="1539439"/>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602" y="5995894"/>
            <a:ext cx="1043728" cy="631545"/>
          </a:xfrm>
          <a:prstGeom prst="rect">
            <a:avLst/>
          </a:prstGeom>
        </p:spPr>
      </p:pic>
      <p:pic>
        <p:nvPicPr>
          <p:cNvPr id="7" name="Picture 6">
            <a:extLst>
              <a:ext uri="{FF2B5EF4-FFF2-40B4-BE49-F238E27FC236}">
                <a16:creationId xmlns:a16="http://schemas.microsoft.com/office/drawing/2014/main" id="{CF7DF97A-27A1-43A5-BABF-0EE921D0ADC6}"/>
              </a:ext>
            </a:extLst>
          </p:cNvPr>
          <p:cNvPicPr>
            <a:picLocks noChangeAspect="1"/>
          </p:cNvPicPr>
          <p:nvPr/>
        </p:nvPicPr>
        <p:blipFill>
          <a:blip r:embed="rId5"/>
          <a:stretch>
            <a:fillRect/>
          </a:stretch>
        </p:blipFill>
        <p:spPr>
          <a:xfrm>
            <a:off x="9016310" y="4465209"/>
            <a:ext cx="2730794" cy="2206637"/>
          </a:xfrm>
          <a:prstGeom prst="rect">
            <a:avLst/>
          </a:prstGeom>
        </p:spPr>
      </p:pic>
    </p:spTree>
    <p:extLst>
      <p:ext uri="{BB962C8B-B14F-4D97-AF65-F5344CB8AC3E}">
        <p14:creationId xmlns:p14="http://schemas.microsoft.com/office/powerpoint/2010/main" val="15806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FE87-13C0-45DA-85CF-0BC3BD053717}"/>
              </a:ext>
            </a:extLst>
          </p:cNvPr>
          <p:cNvSpPr>
            <a:spLocks noGrp="1"/>
          </p:cNvSpPr>
          <p:nvPr>
            <p:ph type="title"/>
          </p:nvPr>
        </p:nvSpPr>
        <p:spPr/>
        <p:txBody>
          <a:bodyPr>
            <a:normAutofit fontScale="90000"/>
          </a:bodyPr>
          <a:lstStyle/>
          <a:p>
            <a:r>
              <a:rPr lang="en-US" dirty="0">
                <a:solidFill>
                  <a:srgbClr val="8FCA6A"/>
                </a:solidFill>
              </a:rPr>
              <a:t>CARES Center</a:t>
            </a:r>
          </a:p>
        </p:txBody>
      </p:sp>
      <p:sp>
        <p:nvSpPr>
          <p:cNvPr id="3" name="Text Placeholder 2">
            <a:extLst>
              <a:ext uri="{FF2B5EF4-FFF2-40B4-BE49-F238E27FC236}">
                <a16:creationId xmlns:a16="http://schemas.microsoft.com/office/drawing/2014/main" id="{969F142D-0E9F-45E7-905E-06E58FC6269D}"/>
              </a:ext>
            </a:extLst>
          </p:cNvPr>
          <p:cNvSpPr>
            <a:spLocks noGrp="1"/>
          </p:cNvSpPr>
          <p:nvPr>
            <p:ph type="body" idx="1"/>
          </p:nvPr>
        </p:nvSpPr>
        <p:spPr>
          <a:xfrm>
            <a:off x="429241" y="1139987"/>
            <a:ext cx="11416014" cy="823037"/>
          </a:xfrm>
        </p:spPr>
        <p:txBody>
          <a:bodyPr/>
          <a:lstStyle/>
          <a:p>
            <a:r>
              <a:rPr lang="en-US" dirty="0"/>
              <a:t>Intensive psychiatric residential treatment facility serving children and youth ages 6 to 17 with severe emotional and/or behavioral challenges.</a:t>
            </a:r>
          </a:p>
        </p:txBody>
      </p:sp>
      <p:sp>
        <p:nvSpPr>
          <p:cNvPr id="4" name="Content Placeholder 3">
            <a:extLst>
              <a:ext uri="{FF2B5EF4-FFF2-40B4-BE49-F238E27FC236}">
                <a16:creationId xmlns:a16="http://schemas.microsoft.com/office/drawing/2014/main" id="{5CD7070F-5A08-4F55-A368-0782107BA301}"/>
              </a:ext>
            </a:extLst>
          </p:cNvPr>
          <p:cNvSpPr>
            <a:spLocks noGrp="1"/>
          </p:cNvSpPr>
          <p:nvPr>
            <p:ph sz="half" idx="2"/>
          </p:nvPr>
        </p:nvSpPr>
        <p:spPr>
          <a:xfrm>
            <a:off x="677430" y="2179253"/>
            <a:ext cx="10267411" cy="3131962"/>
          </a:xfrm>
        </p:spPr>
        <p:txBody>
          <a:bodyPr/>
          <a:lstStyle/>
          <a:p>
            <a:pPr marL="342900" indent="-342900">
              <a:lnSpc>
                <a:spcPct val="100000"/>
              </a:lnSpc>
            </a:pPr>
            <a:r>
              <a:rPr lang="en-US" sz="2000" dirty="0">
                <a:latin typeface="+mn-lt"/>
              </a:rPr>
              <a:t>60-bed, 24-hour care facility</a:t>
            </a:r>
          </a:p>
          <a:p>
            <a:pPr marL="342900" indent="-342900">
              <a:lnSpc>
                <a:spcPct val="100000"/>
              </a:lnSpc>
            </a:pPr>
            <a:r>
              <a:rPr lang="en-US" sz="2000" dirty="0">
                <a:latin typeface="+mn-lt"/>
              </a:rPr>
              <a:t>Comprehensive services with a multidisciplinary team of psychiatrists, psychiatric mental health nurse practitioners, registered nurses, family nurse practitioners, therapists, dietary staff and case managers</a:t>
            </a:r>
          </a:p>
          <a:p>
            <a:pPr marL="342900" indent="-342900">
              <a:lnSpc>
                <a:spcPct val="100000"/>
              </a:lnSpc>
            </a:pPr>
            <a:r>
              <a:rPr lang="en-US" sz="2000" dirty="0">
                <a:latin typeface="+mn-lt"/>
              </a:rPr>
              <a:t>Intensive individual, group and family therapy</a:t>
            </a:r>
          </a:p>
          <a:p>
            <a:pPr marL="342900" indent="-342900">
              <a:lnSpc>
                <a:spcPct val="100000"/>
              </a:lnSpc>
            </a:pPr>
            <a:r>
              <a:rPr lang="en-US" sz="2000" dirty="0">
                <a:latin typeface="+mn-lt"/>
              </a:rPr>
              <a:t>Medical services</a:t>
            </a:r>
          </a:p>
          <a:p>
            <a:pPr marL="342900" indent="-342900">
              <a:lnSpc>
                <a:spcPct val="100000"/>
              </a:lnSpc>
            </a:pPr>
            <a:r>
              <a:rPr lang="en-US" sz="2000" dirty="0">
                <a:latin typeface="+mn-lt"/>
              </a:rPr>
              <a:t>Therapeutic recreation</a:t>
            </a:r>
          </a:p>
          <a:p>
            <a:pPr marL="342900" indent="-342900">
              <a:lnSpc>
                <a:spcPct val="100000"/>
              </a:lnSpc>
            </a:pPr>
            <a:r>
              <a:rPr lang="en-US" sz="2000" dirty="0">
                <a:latin typeface="+mn-lt"/>
              </a:rPr>
              <a:t>Education services and social skills training</a:t>
            </a:r>
          </a:p>
        </p:txBody>
      </p:sp>
      <p:pic>
        <p:nvPicPr>
          <p:cNvPr id="7" name="Picture 6">
            <a:extLst>
              <a:ext uri="{FF2B5EF4-FFF2-40B4-BE49-F238E27FC236}">
                <a16:creationId xmlns:a16="http://schemas.microsoft.com/office/drawing/2014/main" id="{FE88E8B8-8004-4324-A203-E23819A8D7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41" y="5527444"/>
            <a:ext cx="524853" cy="524853"/>
          </a:xfrm>
          <a:prstGeom prst="rect">
            <a:avLst/>
          </a:prstGeom>
        </p:spPr>
      </p:pic>
      <p:sp>
        <p:nvSpPr>
          <p:cNvPr id="8" name="TextBox 7">
            <a:extLst>
              <a:ext uri="{FF2B5EF4-FFF2-40B4-BE49-F238E27FC236}">
                <a16:creationId xmlns:a16="http://schemas.microsoft.com/office/drawing/2014/main" id="{2F8AB28F-C53A-4476-886E-8ADBFFD80D09}"/>
              </a:ext>
            </a:extLst>
          </p:cNvPr>
          <p:cNvSpPr txBox="1"/>
          <p:nvPr/>
        </p:nvSpPr>
        <p:spPr>
          <a:xfrm>
            <a:off x="961082" y="5605205"/>
            <a:ext cx="1373556"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JACKSON</a:t>
            </a:r>
          </a:p>
        </p:txBody>
      </p:sp>
      <p:pic>
        <p:nvPicPr>
          <p:cNvPr id="10" name="Picture 9">
            <a:extLst>
              <a:ext uri="{FF2B5EF4-FFF2-40B4-BE49-F238E27FC236}">
                <a16:creationId xmlns:a16="http://schemas.microsoft.com/office/drawing/2014/main" id="{4C7774D0-80FC-41EE-AB80-06AED35B0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064" y="3974522"/>
            <a:ext cx="2974854" cy="1630683"/>
          </a:xfrm>
          <a:prstGeom prst="rect">
            <a:avLst/>
          </a:prstGeom>
        </p:spPr>
      </p:pic>
    </p:spTree>
    <p:extLst>
      <p:ext uri="{BB962C8B-B14F-4D97-AF65-F5344CB8AC3E}">
        <p14:creationId xmlns:p14="http://schemas.microsoft.com/office/powerpoint/2010/main" val="12802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34F9-12B6-4F4E-BFF8-D1B8443B1B4A}"/>
              </a:ext>
            </a:extLst>
          </p:cNvPr>
          <p:cNvSpPr>
            <a:spLocks noGrp="1"/>
          </p:cNvSpPr>
          <p:nvPr>
            <p:ph type="title"/>
          </p:nvPr>
        </p:nvSpPr>
        <p:spPr/>
        <p:txBody>
          <a:bodyPr>
            <a:normAutofit fontScale="90000"/>
          </a:bodyPr>
          <a:lstStyle/>
          <a:p>
            <a:r>
              <a:rPr lang="en-US" dirty="0">
                <a:solidFill>
                  <a:srgbClr val="8FCA6A"/>
                </a:solidFill>
              </a:rPr>
              <a:t>EARLY INTERVENTION AUTISM CLINIC</a:t>
            </a:r>
          </a:p>
        </p:txBody>
      </p:sp>
      <p:sp>
        <p:nvSpPr>
          <p:cNvPr id="3" name="Text Placeholder 2">
            <a:extLst>
              <a:ext uri="{FF2B5EF4-FFF2-40B4-BE49-F238E27FC236}">
                <a16:creationId xmlns:a16="http://schemas.microsoft.com/office/drawing/2014/main" id="{63A24758-C70A-4A34-927A-A8D320C174CA}"/>
              </a:ext>
            </a:extLst>
          </p:cNvPr>
          <p:cNvSpPr>
            <a:spLocks noGrp="1"/>
          </p:cNvSpPr>
          <p:nvPr>
            <p:ph type="body" idx="1"/>
          </p:nvPr>
        </p:nvSpPr>
        <p:spPr>
          <a:xfrm>
            <a:off x="429241" y="1197185"/>
            <a:ext cx="11147566" cy="856593"/>
          </a:xfrm>
        </p:spPr>
        <p:txBody>
          <a:bodyPr/>
          <a:lstStyle/>
          <a:p>
            <a:r>
              <a:rPr lang="en-US" dirty="0">
                <a:solidFill>
                  <a:srgbClr val="253245"/>
                </a:solidFill>
              </a:rPr>
              <a:t>Early intervention autism therapy for children 18 months to 8 years old diagnosed with Autism Spectrum Disorder (ASD).</a:t>
            </a:r>
          </a:p>
        </p:txBody>
      </p:sp>
      <p:sp>
        <p:nvSpPr>
          <p:cNvPr id="4" name="Content Placeholder 3">
            <a:extLst>
              <a:ext uri="{FF2B5EF4-FFF2-40B4-BE49-F238E27FC236}">
                <a16:creationId xmlns:a16="http://schemas.microsoft.com/office/drawing/2014/main" id="{1D6A9DA0-18E8-468F-80C0-022975D68889}"/>
              </a:ext>
            </a:extLst>
          </p:cNvPr>
          <p:cNvSpPr>
            <a:spLocks noGrp="1"/>
          </p:cNvSpPr>
          <p:nvPr>
            <p:ph sz="half" idx="2"/>
          </p:nvPr>
        </p:nvSpPr>
        <p:spPr>
          <a:xfrm>
            <a:off x="600131" y="2179287"/>
            <a:ext cx="7260353" cy="4125147"/>
          </a:xfrm>
        </p:spPr>
        <p:txBody>
          <a:bodyPr/>
          <a:lstStyle/>
          <a:p>
            <a:pPr marL="342900" indent="-342900">
              <a:lnSpc>
                <a:spcPct val="100000"/>
              </a:lnSpc>
            </a:pPr>
            <a:r>
              <a:rPr lang="en-US" sz="2000" dirty="0">
                <a:solidFill>
                  <a:srgbClr val="253245"/>
                </a:solidFill>
              </a:rPr>
              <a:t>Applied Behavior Analysis (ABA) therapy</a:t>
            </a:r>
          </a:p>
          <a:p>
            <a:pPr marL="342900" indent="-342900">
              <a:lnSpc>
                <a:spcPct val="100000"/>
              </a:lnSpc>
            </a:pPr>
            <a:r>
              <a:rPr lang="en-US" sz="2000" dirty="0">
                <a:solidFill>
                  <a:srgbClr val="253245"/>
                </a:solidFill>
              </a:rPr>
              <a:t>Promoting the Emergence of Advanced Knowledge (PEAK) language training system</a:t>
            </a:r>
          </a:p>
          <a:p>
            <a:pPr marL="342900" indent="-342900">
              <a:lnSpc>
                <a:spcPct val="100000"/>
              </a:lnSpc>
            </a:pPr>
            <a:r>
              <a:rPr lang="en-US" sz="2000" dirty="0">
                <a:solidFill>
                  <a:srgbClr val="253245"/>
                </a:solidFill>
              </a:rPr>
              <a:t>Required individualized parent training for all families</a:t>
            </a:r>
          </a:p>
          <a:p>
            <a:pPr marL="342900" indent="-342900">
              <a:lnSpc>
                <a:spcPct val="100000"/>
              </a:lnSpc>
            </a:pPr>
            <a:r>
              <a:rPr lang="en-US" sz="2000" dirty="0">
                <a:solidFill>
                  <a:srgbClr val="253245"/>
                </a:solidFill>
              </a:rPr>
              <a:t>In-service training for educators, social workers and related disciplines</a:t>
            </a:r>
          </a:p>
          <a:p>
            <a:pPr marL="342900" indent="-342900">
              <a:lnSpc>
                <a:spcPct val="100000"/>
              </a:lnSpc>
            </a:pPr>
            <a:r>
              <a:rPr lang="en-US" sz="2000" dirty="0">
                <a:solidFill>
                  <a:srgbClr val="253245"/>
                </a:solidFill>
              </a:rPr>
              <a:t>Behavioral consultation for school districts and daycare centers</a:t>
            </a:r>
          </a:p>
          <a:p>
            <a:pPr marL="342900" indent="-342900">
              <a:lnSpc>
                <a:spcPct val="100000"/>
              </a:lnSpc>
            </a:pPr>
            <a:r>
              <a:rPr lang="en-US" sz="2000" dirty="0">
                <a:solidFill>
                  <a:srgbClr val="253245"/>
                </a:solidFill>
              </a:rPr>
              <a:t>Provide comprehensive ABA assessment examining various aspects of child development such as language, behavior and what may serve as a motivation to learn</a:t>
            </a:r>
          </a:p>
          <a:p>
            <a:pPr marL="0" indent="0">
              <a:buNone/>
            </a:pPr>
            <a:endParaRPr lang="en-US" sz="2000" dirty="0"/>
          </a:p>
        </p:txBody>
      </p:sp>
      <p:pic>
        <p:nvPicPr>
          <p:cNvPr id="7" name="Picture 6">
            <a:extLst>
              <a:ext uri="{FF2B5EF4-FFF2-40B4-BE49-F238E27FC236}">
                <a16:creationId xmlns:a16="http://schemas.microsoft.com/office/drawing/2014/main" id="{B2F79373-A118-49B5-8A5E-8FB1EC4A35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8022" y="4390497"/>
            <a:ext cx="524853" cy="524853"/>
          </a:xfrm>
          <a:prstGeom prst="rect">
            <a:avLst/>
          </a:prstGeom>
        </p:spPr>
      </p:pic>
      <p:sp>
        <p:nvSpPr>
          <p:cNvPr id="8" name="TextBox 7">
            <a:extLst>
              <a:ext uri="{FF2B5EF4-FFF2-40B4-BE49-F238E27FC236}">
                <a16:creationId xmlns:a16="http://schemas.microsoft.com/office/drawing/2014/main" id="{5AA1BCAE-8B77-47D4-8EE0-98119F787C93}"/>
              </a:ext>
            </a:extLst>
          </p:cNvPr>
          <p:cNvSpPr txBox="1"/>
          <p:nvPr/>
        </p:nvSpPr>
        <p:spPr>
          <a:xfrm>
            <a:off x="9685364" y="4329757"/>
            <a:ext cx="1891443" cy="646331"/>
          </a:xfrm>
          <a:prstGeom prst="rect">
            <a:avLst/>
          </a:prstGeom>
          <a:noFill/>
        </p:spPr>
        <p:txBody>
          <a:bodyPr wrap="square" rtlCol="0">
            <a:spAutoFit/>
          </a:bodyPr>
          <a:lstStyle/>
          <a:p>
            <a:r>
              <a:rPr lang="en-US" dirty="0">
                <a:solidFill>
                  <a:srgbClr val="0081C5"/>
                </a:solidFill>
                <a:latin typeface="Arial" panose="020B0604020202020204" pitchFamily="34" charset="0"/>
                <a:cs typeface="Arial" panose="020B0604020202020204" pitchFamily="34" charset="0"/>
              </a:rPr>
              <a:t>2 LOCATIONS:</a:t>
            </a:r>
          </a:p>
          <a:p>
            <a:r>
              <a:rPr lang="en-US" b="1" dirty="0">
                <a:solidFill>
                  <a:srgbClr val="0081C5"/>
                </a:solidFill>
                <a:latin typeface="Arial" panose="020B0604020202020204" pitchFamily="34" charset="0"/>
                <a:cs typeface="Arial" panose="020B0604020202020204" pitchFamily="34" charset="0"/>
              </a:rPr>
              <a:t>JACKSON</a:t>
            </a:r>
          </a:p>
        </p:txBody>
      </p:sp>
      <p:pic>
        <p:nvPicPr>
          <p:cNvPr id="6" name="Picture 5">
            <a:extLst>
              <a:ext uri="{FF2B5EF4-FFF2-40B4-BE49-F238E27FC236}">
                <a16:creationId xmlns:a16="http://schemas.microsoft.com/office/drawing/2014/main" id="{5C80E7AE-1E5F-4E2D-8612-B2F8A7787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168" y="2831599"/>
            <a:ext cx="3318547" cy="1253840"/>
          </a:xfrm>
          <a:prstGeom prst="rect">
            <a:avLst/>
          </a:prstGeom>
        </p:spPr>
      </p:pic>
    </p:spTree>
    <p:extLst>
      <p:ext uri="{BB962C8B-B14F-4D97-AF65-F5344CB8AC3E}">
        <p14:creationId xmlns:p14="http://schemas.microsoft.com/office/powerpoint/2010/main" val="15885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BEAB-F9E5-44A2-B34F-F3A12900E139}"/>
              </a:ext>
            </a:extLst>
          </p:cNvPr>
          <p:cNvSpPr>
            <a:spLocks noGrp="1"/>
          </p:cNvSpPr>
          <p:nvPr>
            <p:ph type="title"/>
          </p:nvPr>
        </p:nvSpPr>
        <p:spPr>
          <a:xfrm>
            <a:off x="429241" y="299979"/>
            <a:ext cx="11339426" cy="502622"/>
          </a:xfrm>
        </p:spPr>
        <p:txBody>
          <a:bodyPr>
            <a:noAutofit/>
          </a:bodyPr>
          <a:lstStyle/>
          <a:p>
            <a:r>
              <a:rPr lang="en-US" sz="2800" dirty="0">
                <a:solidFill>
                  <a:srgbClr val="8FCA6A"/>
                </a:solidFill>
              </a:rPr>
              <a:t>MISSISSIPPI YOUTH PROGRAMS AROUND THE CLOCK (MYPAC)</a:t>
            </a:r>
          </a:p>
        </p:txBody>
      </p:sp>
      <p:sp>
        <p:nvSpPr>
          <p:cNvPr id="3" name="Text Placeholder 2">
            <a:extLst>
              <a:ext uri="{FF2B5EF4-FFF2-40B4-BE49-F238E27FC236}">
                <a16:creationId xmlns:a16="http://schemas.microsoft.com/office/drawing/2014/main" id="{BE62969E-2B39-45FA-968A-D06E47D4E05F}"/>
              </a:ext>
            </a:extLst>
          </p:cNvPr>
          <p:cNvSpPr>
            <a:spLocks noGrp="1"/>
          </p:cNvSpPr>
          <p:nvPr>
            <p:ph type="body" idx="1"/>
          </p:nvPr>
        </p:nvSpPr>
        <p:spPr>
          <a:xfrm>
            <a:off x="429241" y="1208084"/>
            <a:ext cx="11164344" cy="697201"/>
          </a:xfrm>
        </p:spPr>
        <p:txBody>
          <a:bodyPr/>
          <a:lstStyle/>
          <a:p>
            <a:r>
              <a:rPr lang="en-US" sz="2200" dirty="0">
                <a:solidFill>
                  <a:srgbClr val="253245"/>
                </a:solidFill>
              </a:rPr>
              <a:t>Intensive in-home and community-based behavioral health solution that is designed to keep youth thriving in the home as an alternative to residential care.</a:t>
            </a:r>
          </a:p>
        </p:txBody>
      </p:sp>
      <p:sp>
        <p:nvSpPr>
          <p:cNvPr id="4" name="Content Placeholder 3">
            <a:extLst>
              <a:ext uri="{FF2B5EF4-FFF2-40B4-BE49-F238E27FC236}">
                <a16:creationId xmlns:a16="http://schemas.microsoft.com/office/drawing/2014/main" id="{23049A3C-819E-4E15-A7D1-E163B11636E6}"/>
              </a:ext>
            </a:extLst>
          </p:cNvPr>
          <p:cNvSpPr>
            <a:spLocks noGrp="1"/>
          </p:cNvSpPr>
          <p:nvPr>
            <p:ph sz="half" idx="2"/>
          </p:nvPr>
        </p:nvSpPr>
        <p:spPr>
          <a:xfrm>
            <a:off x="684679" y="2230340"/>
            <a:ext cx="7350368" cy="3117905"/>
          </a:xfrm>
        </p:spPr>
        <p:txBody>
          <a:bodyPr/>
          <a:lstStyle/>
          <a:p>
            <a:pPr marL="285750" indent="-285750"/>
            <a:r>
              <a:rPr lang="en-US" sz="2000" dirty="0"/>
              <a:t>Crisis intervention 24 hours a day, 7 days a week</a:t>
            </a:r>
          </a:p>
          <a:p>
            <a:pPr marL="285750" indent="-285750"/>
            <a:r>
              <a:rPr lang="en-US" sz="2000" dirty="0"/>
              <a:t>MYPAC services are designed specifically with the youth and their family in mind, and are tailored, measured and adjusted to meet the specific and unique needs of each family.</a:t>
            </a:r>
          </a:p>
          <a:p>
            <a:pPr marL="285750" indent="-285750"/>
            <a:r>
              <a:rPr lang="en-US" sz="2000" dirty="0"/>
              <a:t>Psychiatric services</a:t>
            </a:r>
          </a:p>
          <a:p>
            <a:pPr marL="285750" indent="-285750"/>
            <a:r>
              <a:rPr lang="en-US" sz="2000" dirty="0"/>
              <a:t>Individual and family therapy</a:t>
            </a:r>
          </a:p>
          <a:p>
            <a:pPr marL="285750" indent="-285750"/>
            <a:r>
              <a:rPr lang="en-US" sz="2000" dirty="0"/>
              <a:t>Medication management</a:t>
            </a:r>
          </a:p>
          <a:p>
            <a:pPr marL="0" indent="0">
              <a:buNone/>
            </a:pPr>
            <a:endParaRPr lang="en-US" dirty="0"/>
          </a:p>
        </p:txBody>
      </p:sp>
      <p:sp>
        <p:nvSpPr>
          <p:cNvPr id="8" name="TextBox 7">
            <a:extLst>
              <a:ext uri="{FF2B5EF4-FFF2-40B4-BE49-F238E27FC236}">
                <a16:creationId xmlns:a16="http://schemas.microsoft.com/office/drawing/2014/main" id="{47EBF383-5CCF-401F-BB48-CEAD74B5BB58}"/>
              </a:ext>
            </a:extLst>
          </p:cNvPr>
          <p:cNvSpPr txBox="1"/>
          <p:nvPr/>
        </p:nvSpPr>
        <p:spPr>
          <a:xfrm>
            <a:off x="1044287" y="5163579"/>
            <a:ext cx="5158304"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SERVING COMMUNITIES STATEWIDE</a:t>
            </a:r>
          </a:p>
        </p:txBody>
      </p:sp>
      <p:pic>
        <p:nvPicPr>
          <p:cNvPr id="9" name="Picture 8">
            <a:extLst>
              <a:ext uri="{FF2B5EF4-FFF2-40B4-BE49-F238E27FC236}">
                <a16:creationId xmlns:a16="http://schemas.microsoft.com/office/drawing/2014/main" id="{0C25406C-B314-47F0-BB04-9DC06B2B3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41" y="5085819"/>
            <a:ext cx="524853" cy="524853"/>
          </a:xfrm>
          <a:prstGeom prst="rect">
            <a:avLst/>
          </a:prstGeom>
        </p:spPr>
      </p:pic>
      <p:pic>
        <p:nvPicPr>
          <p:cNvPr id="6" name="Picture 5">
            <a:extLst>
              <a:ext uri="{FF2B5EF4-FFF2-40B4-BE49-F238E27FC236}">
                <a16:creationId xmlns:a16="http://schemas.microsoft.com/office/drawing/2014/main" id="{5F9FAE82-1A88-4A1E-B47E-931E38615D1D}"/>
              </a:ext>
            </a:extLst>
          </p:cNvPr>
          <p:cNvPicPr>
            <a:picLocks noChangeAspect="1"/>
          </p:cNvPicPr>
          <p:nvPr/>
        </p:nvPicPr>
        <p:blipFill rotWithShape="1">
          <a:blip r:embed="rId3">
            <a:extLst>
              <a:ext uri="{28A0092B-C50C-407E-A947-70E740481C1C}">
                <a14:useLocalDpi xmlns:a14="http://schemas.microsoft.com/office/drawing/2010/main" val="0"/>
              </a:ext>
            </a:extLst>
          </a:blip>
          <a:srcRect b="20209"/>
          <a:stretch/>
        </p:blipFill>
        <p:spPr>
          <a:xfrm>
            <a:off x="7881085" y="3988525"/>
            <a:ext cx="3626236" cy="1795615"/>
          </a:xfrm>
          <a:prstGeom prst="rect">
            <a:avLst/>
          </a:prstGeom>
        </p:spPr>
      </p:pic>
    </p:spTree>
    <p:extLst>
      <p:ext uri="{BB962C8B-B14F-4D97-AF65-F5344CB8AC3E}">
        <p14:creationId xmlns:p14="http://schemas.microsoft.com/office/powerpoint/2010/main" val="140059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C11B-A26B-4341-8085-D0B1FB4DFAC7}"/>
              </a:ext>
            </a:extLst>
          </p:cNvPr>
          <p:cNvSpPr>
            <a:spLocks noGrp="1"/>
          </p:cNvSpPr>
          <p:nvPr>
            <p:ph type="title"/>
          </p:nvPr>
        </p:nvSpPr>
        <p:spPr/>
        <p:txBody>
          <a:bodyPr>
            <a:normAutofit fontScale="90000"/>
          </a:bodyPr>
          <a:lstStyle/>
          <a:p>
            <a:r>
              <a:rPr lang="en-US" dirty="0">
                <a:solidFill>
                  <a:srgbClr val="8FCA6A"/>
                </a:solidFill>
              </a:rPr>
              <a:t>WRAPAROUND</a:t>
            </a:r>
          </a:p>
        </p:txBody>
      </p:sp>
      <p:sp>
        <p:nvSpPr>
          <p:cNvPr id="3" name="Text Placeholder 2">
            <a:extLst>
              <a:ext uri="{FF2B5EF4-FFF2-40B4-BE49-F238E27FC236}">
                <a16:creationId xmlns:a16="http://schemas.microsoft.com/office/drawing/2014/main" id="{05FBAF0F-40BC-4FAE-91C3-50B8C9BDE54F}"/>
              </a:ext>
            </a:extLst>
          </p:cNvPr>
          <p:cNvSpPr>
            <a:spLocks noGrp="1"/>
          </p:cNvSpPr>
          <p:nvPr>
            <p:ph type="body" idx="1"/>
          </p:nvPr>
        </p:nvSpPr>
        <p:spPr>
          <a:xfrm>
            <a:off x="429241" y="1139988"/>
            <a:ext cx="11166129" cy="776362"/>
          </a:xfrm>
        </p:spPr>
        <p:txBody>
          <a:bodyPr/>
          <a:lstStyle/>
          <a:p>
            <a:r>
              <a:rPr lang="en-US" dirty="0"/>
              <a:t>Care coordination process that partners with children, youth and their families to connect them with resources to help them succeed long-term.</a:t>
            </a:r>
          </a:p>
        </p:txBody>
      </p:sp>
      <p:sp>
        <p:nvSpPr>
          <p:cNvPr id="4" name="Content Placeholder 3">
            <a:extLst>
              <a:ext uri="{FF2B5EF4-FFF2-40B4-BE49-F238E27FC236}">
                <a16:creationId xmlns:a16="http://schemas.microsoft.com/office/drawing/2014/main" id="{E47CA4D7-D003-4937-A565-6B63BDCBBD27}"/>
              </a:ext>
            </a:extLst>
          </p:cNvPr>
          <p:cNvSpPr>
            <a:spLocks noGrp="1"/>
          </p:cNvSpPr>
          <p:nvPr>
            <p:ph sz="half" idx="2"/>
          </p:nvPr>
        </p:nvSpPr>
        <p:spPr>
          <a:xfrm>
            <a:off x="775846" y="2225913"/>
            <a:ext cx="10314660" cy="2090879"/>
          </a:xfrm>
        </p:spPr>
        <p:txBody>
          <a:bodyPr/>
          <a:lstStyle/>
          <a:p>
            <a:r>
              <a:rPr lang="en-US" sz="2400" dirty="0"/>
              <a:t>Family support for long-term success and collaboration for family goals and outcomes</a:t>
            </a:r>
          </a:p>
          <a:p>
            <a:r>
              <a:rPr lang="en-US" sz="2400" dirty="0"/>
              <a:t>Increase in healthy behaviors in the home, school and communities</a:t>
            </a:r>
          </a:p>
          <a:p>
            <a:r>
              <a:rPr lang="en-US" sz="2400" dirty="0"/>
              <a:t>Community support</a:t>
            </a:r>
          </a:p>
          <a:p>
            <a:r>
              <a:rPr lang="en-US" sz="2400" dirty="0"/>
              <a:t>Helps keep families together</a:t>
            </a:r>
          </a:p>
        </p:txBody>
      </p:sp>
      <p:sp>
        <p:nvSpPr>
          <p:cNvPr id="7" name="TextBox 6">
            <a:extLst>
              <a:ext uri="{FF2B5EF4-FFF2-40B4-BE49-F238E27FC236}">
                <a16:creationId xmlns:a16="http://schemas.microsoft.com/office/drawing/2014/main" id="{2E35C7C2-4230-4C73-92C6-B96B688AF93C}"/>
              </a:ext>
            </a:extLst>
          </p:cNvPr>
          <p:cNvSpPr txBox="1"/>
          <p:nvPr/>
        </p:nvSpPr>
        <p:spPr>
          <a:xfrm>
            <a:off x="1044287" y="5718012"/>
            <a:ext cx="5158304"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SERVING COMMUNITIES STATEWIDE</a:t>
            </a:r>
          </a:p>
        </p:txBody>
      </p:sp>
      <p:pic>
        <p:nvPicPr>
          <p:cNvPr id="8" name="Picture 7">
            <a:extLst>
              <a:ext uri="{FF2B5EF4-FFF2-40B4-BE49-F238E27FC236}">
                <a16:creationId xmlns:a16="http://schemas.microsoft.com/office/drawing/2014/main" id="{5081D435-1D1E-4E39-8AE2-DDB0E202E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41" y="5640252"/>
            <a:ext cx="524853" cy="524853"/>
          </a:xfrm>
          <a:prstGeom prst="rect">
            <a:avLst/>
          </a:prstGeom>
        </p:spPr>
      </p:pic>
      <p:pic>
        <p:nvPicPr>
          <p:cNvPr id="6" name="Picture 5">
            <a:extLst>
              <a:ext uri="{FF2B5EF4-FFF2-40B4-BE49-F238E27FC236}">
                <a16:creationId xmlns:a16="http://schemas.microsoft.com/office/drawing/2014/main" id="{2ED4E1C8-AD5D-4635-8128-4DEB6D5F0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14" y="4057545"/>
            <a:ext cx="3736856" cy="1895860"/>
          </a:xfrm>
          <a:prstGeom prst="rect">
            <a:avLst/>
          </a:prstGeom>
        </p:spPr>
      </p:pic>
    </p:spTree>
    <p:extLst>
      <p:ext uri="{BB962C8B-B14F-4D97-AF65-F5344CB8AC3E}">
        <p14:creationId xmlns:p14="http://schemas.microsoft.com/office/powerpoint/2010/main" val="17004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968C-8E3A-4D48-BD98-F92F0B0947D5}"/>
              </a:ext>
            </a:extLst>
          </p:cNvPr>
          <p:cNvSpPr>
            <a:spLocks noGrp="1"/>
          </p:cNvSpPr>
          <p:nvPr>
            <p:ph type="title"/>
          </p:nvPr>
        </p:nvSpPr>
        <p:spPr/>
        <p:txBody>
          <a:bodyPr>
            <a:normAutofit fontScale="90000"/>
          </a:bodyPr>
          <a:lstStyle/>
          <a:p>
            <a:r>
              <a:rPr lang="en-US" dirty="0"/>
              <a:t>CARES School</a:t>
            </a:r>
          </a:p>
        </p:txBody>
      </p:sp>
      <p:sp>
        <p:nvSpPr>
          <p:cNvPr id="3" name="Text Placeholder 2">
            <a:extLst>
              <a:ext uri="{FF2B5EF4-FFF2-40B4-BE49-F238E27FC236}">
                <a16:creationId xmlns:a16="http://schemas.microsoft.com/office/drawing/2014/main" id="{0B570049-7BFC-42A2-81CF-963B5BEB3240}"/>
              </a:ext>
            </a:extLst>
          </p:cNvPr>
          <p:cNvSpPr>
            <a:spLocks noGrp="1"/>
          </p:cNvSpPr>
          <p:nvPr>
            <p:ph type="body" idx="1"/>
          </p:nvPr>
        </p:nvSpPr>
        <p:spPr>
          <a:xfrm>
            <a:off x="429241" y="1132266"/>
            <a:ext cx="11255697" cy="1082645"/>
          </a:xfrm>
        </p:spPr>
        <p:txBody>
          <a:bodyPr/>
          <a:lstStyle/>
          <a:p>
            <a:r>
              <a:rPr lang="en-US" sz="2000" dirty="0"/>
              <a:t>Fully-accredited private, non-public, special purpose schools designed to meet the educational and behavioral needs of children whose behavior prohibits them from succeeding in a traditional classroom setting.</a:t>
            </a:r>
          </a:p>
        </p:txBody>
      </p:sp>
      <p:sp>
        <p:nvSpPr>
          <p:cNvPr id="4" name="Content Placeholder 3">
            <a:extLst>
              <a:ext uri="{FF2B5EF4-FFF2-40B4-BE49-F238E27FC236}">
                <a16:creationId xmlns:a16="http://schemas.microsoft.com/office/drawing/2014/main" id="{2A3029B2-6E90-480B-BE0F-3ED9F8F57A96}"/>
              </a:ext>
            </a:extLst>
          </p:cNvPr>
          <p:cNvSpPr>
            <a:spLocks noGrp="1"/>
          </p:cNvSpPr>
          <p:nvPr>
            <p:ph sz="half" idx="2"/>
          </p:nvPr>
        </p:nvSpPr>
        <p:spPr>
          <a:xfrm>
            <a:off x="625720" y="2398999"/>
            <a:ext cx="6847048" cy="3684588"/>
          </a:xfrm>
        </p:spPr>
        <p:txBody>
          <a:bodyPr/>
          <a:lstStyle/>
          <a:p>
            <a:pPr marL="342900" indent="-342900">
              <a:lnSpc>
                <a:spcPct val="100000"/>
              </a:lnSpc>
            </a:pPr>
            <a:r>
              <a:rPr lang="en-US" sz="1400" dirty="0">
                <a:solidFill>
                  <a:srgbClr val="253245"/>
                </a:solidFill>
              </a:rPr>
              <a:t>Grades 1 through 12</a:t>
            </a:r>
          </a:p>
          <a:p>
            <a:pPr marL="342900" indent="-342900">
              <a:lnSpc>
                <a:spcPct val="100000"/>
              </a:lnSpc>
            </a:pPr>
            <a:r>
              <a:rPr lang="en-US" sz="1400" dirty="0">
                <a:solidFill>
                  <a:srgbClr val="253245"/>
                </a:solidFill>
              </a:rPr>
              <a:t>Small class sizes</a:t>
            </a:r>
          </a:p>
          <a:p>
            <a:pPr marL="342900" indent="-342900">
              <a:lnSpc>
                <a:spcPct val="100000"/>
              </a:lnSpc>
            </a:pPr>
            <a:r>
              <a:rPr lang="en-US" sz="1400" dirty="0">
                <a:solidFill>
                  <a:srgbClr val="253245"/>
                </a:solidFill>
              </a:rPr>
              <a:t>Trauma-informed classrooms</a:t>
            </a:r>
          </a:p>
          <a:p>
            <a:pPr marL="342900" indent="-342900">
              <a:lnSpc>
                <a:spcPct val="100000"/>
              </a:lnSpc>
            </a:pPr>
            <a:r>
              <a:rPr lang="en-US" sz="1400" dirty="0">
                <a:solidFill>
                  <a:srgbClr val="253245"/>
                </a:solidFill>
              </a:rPr>
              <a:t>Licensed teachers and Behavioral Educational Interventionists in each classroom</a:t>
            </a:r>
          </a:p>
          <a:p>
            <a:pPr marL="342900" indent="-342900">
              <a:lnSpc>
                <a:spcPct val="100000"/>
              </a:lnSpc>
            </a:pPr>
            <a:r>
              <a:rPr lang="en-US" sz="1400" dirty="0">
                <a:solidFill>
                  <a:srgbClr val="253245"/>
                </a:solidFill>
              </a:rPr>
              <a:t>Intense, individualized educational and therapeutic services that meet the needs of each student</a:t>
            </a:r>
          </a:p>
          <a:p>
            <a:pPr marL="342900" indent="-342900">
              <a:lnSpc>
                <a:spcPct val="100000"/>
              </a:lnSpc>
            </a:pPr>
            <a:r>
              <a:rPr lang="en-US" sz="1400" dirty="0">
                <a:solidFill>
                  <a:srgbClr val="253245"/>
                </a:solidFill>
              </a:rPr>
              <a:t>Specialized classrooms for children on the autism spectrum</a:t>
            </a:r>
          </a:p>
          <a:p>
            <a:pPr marL="342900" indent="-342900">
              <a:lnSpc>
                <a:spcPct val="100000"/>
              </a:lnSpc>
            </a:pPr>
            <a:r>
              <a:rPr lang="en-US" sz="1400" dirty="0">
                <a:solidFill>
                  <a:srgbClr val="253245"/>
                </a:solidFill>
              </a:rPr>
              <a:t>Services designed to improve relationships at home and in the community</a:t>
            </a:r>
          </a:p>
          <a:p>
            <a:pPr marL="342900" indent="-342900">
              <a:lnSpc>
                <a:spcPct val="100000"/>
              </a:lnSpc>
            </a:pPr>
            <a:r>
              <a:rPr lang="en-US" sz="1400" dirty="0">
                <a:solidFill>
                  <a:srgbClr val="253245"/>
                </a:solidFill>
              </a:rPr>
              <a:t>Access to a full continuum of services</a:t>
            </a:r>
          </a:p>
          <a:p>
            <a:pPr marL="342900" indent="-342900">
              <a:lnSpc>
                <a:spcPct val="100000"/>
              </a:lnSpc>
            </a:pPr>
            <a:r>
              <a:rPr lang="en-US" sz="1400" dirty="0">
                <a:solidFill>
                  <a:srgbClr val="253245"/>
                </a:solidFill>
              </a:rPr>
              <a:t>Extended school year</a:t>
            </a:r>
          </a:p>
          <a:p>
            <a:pPr marL="342900" indent="-342900">
              <a:lnSpc>
                <a:spcPct val="100000"/>
              </a:lnSpc>
            </a:pPr>
            <a:r>
              <a:rPr lang="en-US" sz="1400" dirty="0">
                <a:solidFill>
                  <a:srgbClr val="253245"/>
                </a:solidFill>
              </a:rPr>
              <a:t>Transportation provided by the student’s school district</a:t>
            </a:r>
          </a:p>
          <a:p>
            <a:endParaRPr lang="en-US" sz="1600" dirty="0"/>
          </a:p>
        </p:txBody>
      </p:sp>
      <p:sp>
        <p:nvSpPr>
          <p:cNvPr id="7" name="TextBox 6">
            <a:extLst>
              <a:ext uri="{FF2B5EF4-FFF2-40B4-BE49-F238E27FC236}">
                <a16:creationId xmlns:a16="http://schemas.microsoft.com/office/drawing/2014/main" id="{ED82F484-16C2-4AB3-919C-E9C4846C1830}"/>
              </a:ext>
            </a:extLst>
          </p:cNvPr>
          <p:cNvSpPr txBox="1"/>
          <p:nvPr/>
        </p:nvSpPr>
        <p:spPr>
          <a:xfrm>
            <a:off x="7735195" y="4823563"/>
            <a:ext cx="4222118" cy="923330"/>
          </a:xfrm>
          <a:prstGeom prst="rect">
            <a:avLst/>
          </a:prstGeom>
          <a:noFill/>
        </p:spPr>
        <p:txBody>
          <a:bodyPr wrap="square" rtlCol="0">
            <a:spAutoFit/>
          </a:bodyPr>
          <a:lstStyle/>
          <a:p>
            <a:r>
              <a:rPr lang="en-US" dirty="0">
                <a:solidFill>
                  <a:srgbClr val="0081C5"/>
                </a:solidFill>
                <a:latin typeface="Arial" panose="020B0604020202020204" pitchFamily="34" charset="0"/>
                <a:cs typeface="Arial" panose="020B0604020202020204" pitchFamily="34" charset="0"/>
              </a:rPr>
              <a:t>3 LOCATIONS:</a:t>
            </a:r>
          </a:p>
          <a:p>
            <a:r>
              <a:rPr lang="en-US" b="1" dirty="0">
                <a:solidFill>
                  <a:srgbClr val="0081C5"/>
                </a:solidFill>
                <a:latin typeface="Arial" panose="020B0604020202020204" pitchFamily="34" charset="0"/>
                <a:cs typeface="Arial" panose="020B0604020202020204" pitchFamily="34" charset="0"/>
              </a:rPr>
              <a:t>HATTIESBURG, JACKSON &amp; BILOXI</a:t>
            </a:r>
          </a:p>
          <a:p>
            <a:r>
              <a:rPr lang="en-US" dirty="0">
                <a:solidFill>
                  <a:srgbClr val="0081C5"/>
                </a:solidFill>
                <a:latin typeface="Arial" panose="020B0604020202020204" pitchFamily="34" charset="0"/>
                <a:cs typeface="Arial" panose="020B0604020202020204" pitchFamily="34" charset="0"/>
              </a:rPr>
              <a:t>SERVING </a:t>
            </a:r>
            <a:r>
              <a:rPr lang="en-US" b="1" dirty="0">
                <a:solidFill>
                  <a:srgbClr val="0081C5"/>
                </a:solidFill>
                <a:latin typeface="Arial" panose="020B0604020202020204" pitchFamily="34" charset="0"/>
                <a:cs typeface="Arial" panose="020B0604020202020204" pitchFamily="34" charset="0"/>
              </a:rPr>
              <a:t>32</a:t>
            </a:r>
            <a:r>
              <a:rPr lang="en-US" dirty="0">
                <a:solidFill>
                  <a:srgbClr val="0081C5"/>
                </a:solidFill>
                <a:latin typeface="Arial" panose="020B0604020202020204" pitchFamily="34" charset="0"/>
                <a:cs typeface="Arial" panose="020B0604020202020204" pitchFamily="34" charset="0"/>
              </a:rPr>
              <a:t> SCHOOL DISTRICTS</a:t>
            </a:r>
          </a:p>
        </p:txBody>
      </p:sp>
      <p:pic>
        <p:nvPicPr>
          <p:cNvPr id="8" name="Picture 7">
            <a:extLst>
              <a:ext uri="{FF2B5EF4-FFF2-40B4-BE49-F238E27FC236}">
                <a16:creationId xmlns:a16="http://schemas.microsoft.com/office/drawing/2014/main" id="{910C64BF-F116-431E-B126-B21D22E285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0341" y="5087191"/>
            <a:ext cx="524853" cy="524853"/>
          </a:xfrm>
          <a:prstGeom prst="rect">
            <a:avLst/>
          </a:prstGeom>
        </p:spPr>
      </p:pic>
      <p:pic>
        <p:nvPicPr>
          <p:cNvPr id="10" name="Picture 9">
            <a:extLst>
              <a:ext uri="{FF2B5EF4-FFF2-40B4-BE49-F238E27FC236}">
                <a16:creationId xmlns:a16="http://schemas.microsoft.com/office/drawing/2014/main" id="{E3C14DCF-5701-4DE5-8884-BD7D914AA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084" y="2616706"/>
            <a:ext cx="2974854" cy="1624587"/>
          </a:xfrm>
          <a:prstGeom prst="rect">
            <a:avLst/>
          </a:prstGeom>
        </p:spPr>
      </p:pic>
    </p:spTree>
    <p:extLst>
      <p:ext uri="{BB962C8B-B14F-4D97-AF65-F5344CB8AC3E}">
        <p14:creationId xmlns:p14="http://schemas.microsoft.com/office/powerpoint/2010/main" val="293616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A5F5-EB73-4F4E-9767-2A88D105A0D7}"/>
              </a:ext>
            </a:extLst>
          </p:cNvPr>
          <p:cNvSpPr>
            <a:spLocks noGrp="1"/>
          </p:cNvSpPr>
          <p:nvPr>
            <p:ph type="title"/>
          </p:nvPr>
        </p:nvSpPr>
        <p:spPr/>
        <p:txBody>
          <a:bodyPr>
            <a:normAutofit fontScale="90000"/>
          </a:bodyPr>
          <a:lstStyle/>
          <a:p>
            <a:r>
              <a:rPr lang="en-US" dirty="0"/>
              <a:t>THE CANOPY SCHOOL</a:t>
            </a:r>
          </a:p>
        </p:txBody>
      </p:sp>
      <p:sp>
        <p:nvSpPr>
          <p:cNvPr id="3" name="Text Placeholder 2">
            <a:extLst>
              <a:ext uri="{FF2B5EF4-FFF2-40B4-BE49-F238E27FC236}">
                <a16:creationId xmlns:a16="http://schemas.microsoft.com/office/drawing/2014/main" id="{8A6649F6-F883-4BB5-ADB7-792E41D06462}"/>
              </a:ext>
            </a:extLst>
          </p:cNvPr>
          <p:cNvSpPr>
            <a:spLocks noGrp="1"/>
          </p:cNvSpPr>
          <p:nvPr>
            <p:ph type="body" idx="1"/>
          </p:nvPr>
        </p:nvSpPr>
        <p:spPr>
          <a:xfrm>
            <a:off x="429241" y="1384869"/>
            <a:ext cx="10728385" cy="1143080"/>
          </a:xfrm>
        </p:spPr>
        <p:txBody>
          <a:bodyPr/>
          <a:lstStyle/>
          <a:p>
            <a:r>
              <a:rPr lang="en-US" dirty="0"/>
              <a:t>Nonprofit, fully-accredited school that empowers the diverse abilities of children through an individualized approach to education in a supportive, innovative and transformative environment.</a:t>
            </a:r>
          </a:p>
        </p:txBody>
      </p:sp>
      <p:sp>
        <p:nvSpPr>
          <p:cNvPr id="4" name="Content Placeholder 3">
            <a:extLst>
              <a:ext uri="{FF2B5EF4-FFF2-40B4-BE49-F238E27FC236}">
                <a16:creationId xmlns:a16="http://schemas.microsoft.com/office/drawing/2014/main" id="{5D5B9F25-0DA6-4DCE-8F5C-1549F7177056}"/>
              </a:ext>
            </a:extLst>
          </p:cNvPr>
          <p:cNvSpPr>
            <a:spLocks noGrp="1"/>
          </p:cNvSpPr>
          <p:nvPr>
            <p:ph sz="half" idx="2"/>
          </p:nvPr>
        </p:nvSpPr>
        <p:spPr>
          <a:xfrm>
            <a:off x="429241" y="2938569"/>
            <a:ext cx="6905414" cy="3092580"/>
          </a:xfrm>
        </p:spPr>
        <p:txBody>
          <a:bodyPr/>
          <a:lstStyle/>
          <a:p>
            <a:pPr marL="342900" indent="-342900"/>
            <a:r>
              <a:rPr lang="en-US" sz="2000" dirty="0">
                <a:solidFill>
                  <a:srgbClr val="253245"/>
                </a:solidFill>
              </a:rPr>
              <a:t>Grades K-12 plus Workforce Readiness Program</a:t>
            </a:r>
          </a:p>
          <a:p>
            <a:pPr marL="342900" indent="-342900"/>
            <a:r>
              <a:rPr lang="en-US" sz="2000" dirty="0">
                <a:solidFill>
                  <a:srgbClr val="253245"/>
                </a:solidFill>
              </a:rPr>
              <a:t>Open Enrollment </a:t>
            </a:r>
          </a:p>
          <a:p>
            <a:pPr marL="342900" indent="-342900"/>
            <a:r>
              <a:rPr lang="en-US" sz="2000" dirty="0">
                <a:solidFill>
                  <a:srgbClr val="253245"/>
                </a:solidFill>
              </a:rPr>
              <a:t>Support Services benefit students with learning differences and other special needs, and includes:</a:t>
            </a:r>
          </a:p>
          <a:p>
            <a:pPr marL="1257300" lvl="2" indent="-342900"/>
            <a:r>
              <a:rPr lang="en-US" dirty="0">
                <a:solidFill>
                  <a:srgbClr val="253245"/>
                </a:solidFill>
              </a:rPr>
              <a:t>Dyslexia therapy</a:t>
            </a:r>
          </a:p>
          <a:p>
            <a:pPr marL="1257300" lvl="2" indent="-342900"/>
            <a:r>
              <a:rPr lang="en-US" dirty="0">
                <a:solidFill>
                  <a:srgbClr val="253245"/>
                </a:solidFill>
              </a:rPr>
              <a:t>Speech therapy</a:t>
            </a:r>
          </a:p>
          <a:p>
            <a:pPr marL="1257300" lvl="2" indent="-342900"/>
            <a:r>
              <a:rPr lang="en-US" dirty="0">
                <a:solidFill>
                  <a:srgbClr val="253245"/>
                </a:solidFill>
              </a:rPr>
              <a:t>Occupational therapy</a:t>
            </a:r>
          </a:p>
          <a:p>
            <a:pPr marL="1257300" lvl="2" indent="-342900"/>
            <a:r>
              <a:rPr lang="en-US" dirty="0">
                <a:solidFill>
                  <a:srgbClr val="253245"/>
                </a:solidFill>
              </a:rPr>
              <a:t>School and clinical mental health counseling</a:t>
            </a:r>
          </a:p>
          <a:p>
            <a:pPr marL="1257300" lvl="2" indent="-342900"/>
            <a:r>
              <a:rPr lang="en-US" dirty="0">
                <a:solidFill>
                  <a:srgbClr val="253245"/>
                </a:solidFill>
              </a:rPr>
              <a:t>Applied behavior analysis </a:t>
            </a:r>
          </a:p>
          <a:p>
            <a:endParaRPr lang="en-US" dirty="0"/>
          </a:p>
          <a:p>
            <a:endParaRPr lang="en-US" dirty="0"/>
          </a:p>
        </p:txBody>
      </p:sp>
      <p:pic>
        <p:nvPicPr>
          <p:cNvPr id="9" name="Picture 8">
            <a:extLst>
              <a:ext uri="{FF2B5EF4-FFF2-40B4-BE49-F238E27FC236}">
                <a16:creationId xmlns:a16="http://schemas.microsoft.com/office/drawing/2014/main" id="{5B79058A-775A-4ECA-BADE-F475FFF4F3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009" y="216572"/>
            <a:ext cx="2560393" cy="725084"/>
          </a:xfrm>
          <a:prstGeom prst="rect">
            <a:avLst/>
          </a:prstGeom>
        </p:spPr>
      </p:pic>
      <p:sp>
        <p:nvSpPr>
          <p:cNvPr id="10" name="TextBox 9">
            <a:extLst>
              <a:ext uri="{FF2B5EF4-FFF2-40B4-BE49-F238E27FC236}">
                <a16:creationId xmlns:a16="http://schemas.microsoft.com/office/drawing/2014/main" id="{236BCEEA-5E33-48EA-B39C-442C52591CE8}"/>
              </a:ext>
            </a:extLst>
          </p:cNvPr>
          <p:cNvSpPr txBox="1"/>
          <p:nvPr/>
        </p:nvSpPr>
        <p:spPr>
          <a:xfrm>
            <a:off x="9351568" y="5785743"/>
            <a:ext cx="1593273"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RIDGELAND</a:t>
            </a:r>
          </a:p>
        </p:txBody>
      </p:sp>
      <p:pic>
        <p:nvPicPr>
          <p:cNvPr id="11" name="Picture 10">
            <a:extLst>
              <a:ext uri="{FF2B5EF4-FFF2-40B4-BE49-F238E27FC236}">
                <a16:creationId xmlns:a16="http://schemas.microsoft.com/office/drawing/2014/main" id="{6406B1D8-86A1-4BA7-A70D-09437B477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6715" y="5707983"/>
            <a:ext cx="524853" cy="524853"/>
          </a:xfrm>
          <a:prstGeom prst="rect">
            <a:avLst/>
          </a:prstGeom>
        </p:spPr>
      </p:pic>
      <p:pic>
        <p:nvPicPr>
          <p:cNvPr id="13" name="Picture 12">
            <a:extLst>
              <a:ext uri="{FF2B5EF4-FFF2-40B4-BE49-F238E27FC236}">
                <a16:creationId xmlns:a16="http://schemas.microsoft.com/office/drawing/2014/main" id="{59F14E6B-4122-4DDE-9CCE-D37AE4190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092" y="3336318"/>
            <a:ext cx="2749534" cy="1987468"/>
          </a:xfrm>
          <a:prstGeom prst="rect">
            <a:avLst/>
          </a:prstGeom>
        </p:spPr>
      </p:pic>
    </p:spTree>
    <p:extLst>
      <p:ext uri="{BB962C8B-B14F-4D97-AF65-F5344CB8AC3E}">
        <p14:creationId xmlns:p14="http://schemas.microsoft.com/office/powerpoint/2010/main" val="250877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A9AAD7-9537-4A2C-8D63-32A46DAEF2C1}"/>
              </a:ext>
            </a:extLst>
          </p:cNvPr>
          <p:cNvPicPr>
            <a:picLocks noChangeAspect="1"/>
          </p:cNvPicPr>
          <p:nvPr/>
        </p:nvPicPr>
        <p:blipFill>
          <a:blip r:embed="rId2"/>
          <a:stretch>
            <a:fillRect/>
          </a:stretch>
        </p:blipFill>
        <p:spPr>
          <a:xfrm>
            <a:off x="346976" y="176478"/>
            <a:ext cx="2513670" cy="763876"/>
          </a:xfrm>
          <a:prstGeom prst="rect">
            <a:avLst/>
          </a:prstGeom>
        </p:spPr>
      </p:pic>
      <p:grpSp>
        <p:nvGrpSpPr>
          <p:cNvPr id="8" name="Group 7">
            <a:extLst>
              <a:ext uri="{FF2B5EF4-FFF2-40B4-BE49-F238E27FC236}">
                <a16:creationId xmlns:a16="http://schemas.microsoft.com/office/drawing/2014/main" id="{0002882E-713B-46FF-AA90-BA6D5EA83204}"/>
              </a:ext>
            </a:extLst>
          </p:cNvPr>
          <p:cNvGrpSpPr/>
          <p:nvPr/>
        </p:nvGrpSpPr>
        <p:grpSpPr>
          <a:xfrm>
            <a:off x="3274627" y="1425743"/>
            <a:ext cx="8333443" cy="4342074"/>
            <a:chOff x="3803134" y="1694189"/>
            <a:chExt cx="8333443" cy="4342074"/>
          </a:xfrm>
        </p:grpSpPr>
        <p:pic>
          <p:nvPicPr>
            <p:cNvPr id="9" name="Picture 8">
              <a:extLst>
                <a:ext uri="{FF2B5EF4-FFF2-40B4-BE49-F238E27FC236}">
                  <a16:creationId xmlns:a16="http://schemas.microsoft.com/office/drawing/2014/main" id="{DA946888-E11A-4842-BD1A-7F9DF1716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615" y="1694189"/>
              <a:ext cx="5565457" cy="4170903"/>
            </a:xfrm>
            <a:prstGeom prst="rect">
              <a:avLst/>
            </a:prstGeom>
          </p:spPr>
        </p:pic>
        <p:pic>
          <p:nvPicPr>
            <p:cNvPr id="10" name="Picture 9">
              <a:extLst>
                <a:ext uri="{FF2B5EF4-FFF2-40B4-BE49-F238E27FC236}">
                  <a16:creationId xmlns:a16="http://schemas.microsoft.com/office/drawing/2014/main" id="{1E0FE8F8-89F2-4AB2-88B0-FACAC233F15B}"/>
                </a:ext>
              </a:extLst>
            </p:cNvPr>
            <p:cNvPicPr>
              <a:picLocks noChangeAspect="1"/>
            </p:cNvPicPr>
            <p:nvPr/>
          </p:nvPicPr>
          <p:blipFill>
            <a:blip r:embed="rId4"/>
            <a:stretch>
              <a:fillRect/>
            </a:stretch>
          </p:blipFill>
          <p:spPr>
            <a:xfrm rot="10800000">
              <a:off x="5132362" y="4291420"/>
              <a:ext cx="427977" cy="375469"/>
            </a:xfrm>
            <a:prstGeom prst="rect">
              <a:avLst/>
            </a:prstGeom>
          </p:spPr>
        </p:pic>
        <p:pic>
          <p:nvPicPr>
            <p:cNvPr id="11" name="Picture 10">
              <a:extLst>
                <a:ext uri="{FF2B5EF4-FFF2-40B4-BE49-F238E27FC236}">
                  <a16:creationId xmlns:a16="http://schemas.microsoft.com/office/drawing/2014/main" id="{9E9B005C-F97F-435A-A36F-BCB454A30BED}"/>
                </a:ext>
              </a:extLst>
            </p:cNvPr>
            <p:cNvPicPr>
              <a:picLocks noChangeAspect="1"/>
            </p:cNvPicPr>
            <p:nvPr/>
          </p:nvPicPr>
          <p:blipFill>
            <a:blip r:embed="rId5"/>
            <a:stretch>
              <a:fillRect/>
            </a:stretch>
          </p:blipFill>
          <p:spPr>
            <a:xfrm>
              <a:off x="10197728" y="4291421"/>
              <a:ext cx="427977" cy="375469"/>
            </a:xfrm>
            <a:prstGeom prst="rect">
              <a:avLst/>
            </a:prstGeom>
          </p:spPr>
        </p:pic>
        <p:pic>
          <p:nvPicPr>
            <p:cNvPr id="12" name="Picture 11">
              <a:extLst>
                <a:ext uri="{FF2B5EF4-FFF2-40B4-BE49-F238E27FC236}">
                  <a16:creationId xmlns:a16="http://schemas.microsoft.com/office/drawing/2014/main" id="{E5196E53-ED54-43B9-9CDD-00C7398551D7}"/>
                </a:ext>
              </a:extLst>
            </p:cNvPr>
            <p:cNvPicPr>
              <a:picLocks noChangeAspect="1"/>
            </p:cNvPicPr>
            <p:nvPr/>
          </p:nvPicPr>
          <p:blipFill>
            <a:blip r:embed="rId6"/>
            <a:stretch>
              <a:fillRect/>
            </a:stretch>
          </p:blipFill>
          <p:spPr>
            <a:xfrm>
              <a:off x="10197728" y="2626111"/>
              <a:ext cx="427977" cy="375469"/>
            </a:xfrm>
            <a:prstGeom prst="rect">
              <a:avLst/>
            </a:prstGeom>
          </p:spPr>
        </p:pic>
        <p:pic>
          <p:nvPicPr>
            <p:cNvPr id="13" name="Picture 12">
              <a:extLst>
                <a:ext uri="{FF2B5EF4-FFF2-40B4-BE49-F238E27FC236}">
                  <a16:creationId xmlns:a16="http://schemas.microsoft.com/office/drawing/2014/main" id="{4DE6E678-B272-4993-AE00-9976CBF30E45}"/>
                </a:ext>
              </a:extLst>
            </p:cNvPr>
            <p:cNvPicPr>
              <a:picLocks noChangeAspect="1"/>
            </p:cNvPicPr>
            <p:nvPr/>
          </p:nvPicPr>
          <p:blipFill>
            <a:blip r:embed="rId7"/>
            <a:stretch>
              <a:fillRect/>
            </a:stretch>
          </p:blipFill>
          <p:spPr>
            <a:xfrm rot="10800000">
              <a:off x="5132362" y="2626110"/>
              <a:ext cx="427977" cy="375469"/>
            </a:xfrm>
            <a:prstGeom prst="rect">
              <a:avLst/>
            </a:prstGeom>
          </p:spPr>
        </p:pic>
        <p:sp>
          <p:nvSpPr>
            <p:cNvPr id="14" name="TextBox 13">
              <a:extLst>
                <a:ext uri="{FF2B5EF4-FFF2-40B4-BE49-F238E27FC236}">
                  <a16:creationId xmlns:a16="http://schemas.microsoft.com/office/drawing/2014/main" id="{8CE95264-BF10-4BEB-A3F6-7551C3520882}"/>
                </a:ext>
              </a:extLst>
            </p:cNvPr>
            <p:cNvSpPr txBox="1"/>
            <p:nvPr/>
          </p:nvSpPr>
          <p:spPr>
            <a:xfrm>
              <a:off x="9741184" y="1763612"/>
              <a:ext cx="2395393" cy="600164"/>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Sylfaen" panose="010A0502050306030303" pitchFamily="18" charset="0"/>
                </a:rPr>
                <a:t>AI-driven Outreach &amp; Enrollment </a:t>
              </a:r>
            </a:p>
            <a:p>
              <a:pPr marL="171450" indent="-171450">
                <a:buFont typeface="Arial" panose="020B0604020202020204" pitchFamily="34" charset="0"/>
                <a:buChar char="•"/>
              </a:pPr>
              <a:r>
                <a:rPr lang="en-US" sz="1100" dirty="0">
                  <a:latin typeface="Sylfaen" panose="010A0502050306030303" pitchFamily="18" charset="0"/>
                </a:rPr>
                <a:t>Digital Education &amp; Resources</a:t>
              </a:r>
            </a:p>
            <a:p>
              <a:pPr marL="171450" indent="-171450">
                <a:buFont typeface="Arial" panose="020B0604020202020204" pitchFamily="34" charset="0"/>
                <a:buChar char="•"/>
              </a:pPr>
              <a:r>
                <a:rPr lang="en-US" sz="1100" dirty="0">
                  <a:latin typeface="Sylfaen" panose="010A0502050306030303" pitchFamily="18" charset="0"/>
                </a:rPr>
                <a:t>Progress Reporting &amp; Tracking</a:t>
              </a:r>
            </a:p>
          </p:txBody>
        </p:sp>
        <p:sp>
          <p:nvSpPr>
            <p:cNvPr id="15" name="TextBox 14">
              <a:extLst>
                <a:ext uri="{FF2B5EF4-FFF2-40B4-BE49-F238E27FC236}">
                  <a16:creationId xmlns:a16="http://schemas.microsoft.com/office/drawing/2014/main" id="{68F8B2FA-D379-4129-A0C2-4ADB6353752D}"/>
                </a:ext>
              </a:extLst>
            </p:cNvPr>
            <p:cNvSpPr txBox="1"/>
            <p:nvPr/>
          </p:nvSpPr>
          <p:spPr>
            <a:xfrm>
              <a:off x="3803134" y="1772920"/>
              <a:ext cx="2395393"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Sylfaen" panose="010A0502050306030303" pitchFamily="18" charset="0"/>
                </a:rPr>
                <a:t>Evidence-based</a:t>
              </a:r>
            </a:p>
            <a:p>
              <a:pPr marL="171450" indent="-171450">
                <a:buFont typeface="Arial" panose="020B0604020202020204" pitchFamily="34" charset="0"/>
                <a:buChar char="•"/>
              </a:pPr>
              <a:r>
                <a:rPr lang="en-US" sz="1100" dirty="0">
                  <a:latin typeface="Sylfaen" panose="010A0502050306030303" pitchFamily="18" charset="0"/>
                </a:rPr>
                <a:t>Proactive Wellness Framework</a:t>
              </a:r>
            </a:p>
            <a:p>
              <a:pPr marL="171450" indent="-171450">
                <a:buFont typeface="Arial" panose="020B0604020202020204" pitchFamily="34" charset="0"/>
                <a:buChar char="•"/>
              </a:pPr>
              <a:r>
                <a:rPr lang="en-US" sz="1100" dirty="0">
                  <a:latin typeface="Sylfaen" panose="010A0502050306030303" pitchFamily="18" charset="0"/>
                </a:rPr>
                <a:t>Toolkit for Youth</a:t>
              </a:r>
            </a:p>
            <a:p>
              <a:pPr marL="171450" indent="-171450">
                <a:buFont typeface="Arial" panose="020B0604020202020204" pitchFamily="34" charset="0"/>
                <a:buChar char="•"/>
              </a:pPr>
              <a:r>
                <a:rPr lang="en-US" sz="1100" dirty="0">
                  <a:latin typeface="Sylfaen" panose="010A0502050306030303" pitchFamily="18" charset="0"/>
                </a:rPr>
                <a:t>Resiliency Builder</a:t>
              </a:r>
            </a:p>
          </p:txBody>
        </p:sp>
        <p:sp>
          <p:nvSpPr>
            <p:cNvPr id="16" name="TextBox 15">
              <a:extLst>
                <a:ext uri="{FF2B5EF4-FFF2-40B4-BE49-F238E27FC236}">
                  <a16:creationId xmlns:a16="http://schemas.microsoft.com/office/drawing/2014/main" id="{6A8BB5F0-3194-4D05-A761-27F4DB1C5BE5}"/>
                </a:ext>
              </a:extLst>
            </p:cNvPr>
            <p:cNvSpPr txBox="1"/>
            <p:nvPr/>
          </p:nvSpPr>
          <p:spPr>
            <a:xfrm>
              <a:off x="3803134" y="4882101"/>
              <a:ext cx="2708502" cy="1154162"/>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Sylfaen" panose="010A0502050306030303" pitchFamily="18" charset="0"/>
                </a:rPr>
                <a:t>Screening and Triage </a:t>
              </a:r>
            </a:p>
            <a:p>
              <a:pPr marL="285750" indent="-285750">
                <a:buFont typeface="Arial" panose="020B0604020202020204" pitchFamily="34" charset="0"/>
                <a:buChar char="•"/>
              </a:pPr>
              <a:r>
                <a:rPr lang="en-US" sz="1100" dirty="0">
                  <a:latin typeface="Sylfaen" panose="010A0502050306030303" pitchFamily="18" charset="0"/>
                </a:rPr>
                <a:t>Curated Care Navigation</a:t>
              </a:r>
            </a:p>
            <a:p>
              <a:pPr marL="285750" indent="-285750">
                <a:buFont typeface="Arial" panose="020B0604020202020204" pitchFamily="34" charset="0"/>
                <a:buChar char="•"/>
              </a:pPr>
              <a:r>
                <a:rPr lang="en-US" sz="1100" dirty="0">
                  <a:latin typeface="Sylfaen" panose="010A0502050306030303" pitchFamily="18" charset="0"/>
                </a:rPr>
                <a:t>Digital Cognitive Behavioral Therapy </a:t>
              </a:r>
            </a:p>
            <a:p>
              <a:pPr marL="285750" indent="-285750">
                <a:buFont typeface="Arial" panose="020B0604020202020204" pitchFamily="34" charset="0"/>
                <a:buChar char="•"/>
              </a:pPr>
              <a:r>
                <a:rPr lang="en-US" sz="1100" dirty="0">
                  <a:latin typeface="Sylfaen" panose="010A0502050306030303" pitchFamily="18" charset="0"/>
                </a:rPr>
                <a:t>24/7 Clinical Coaching</a:t>
              </a:r>
            </a:p>
            <a:p>
              <a:pPr marL="285750" indent="-285750">
                <a:buFont typeface="Arial" panose="020B0604020202020204" pitchFamily="34" charset="0"/>
                <a:buChar char="•"/>
              </a:pPr>
              <a:r>
                <a:rPr lang="en-US" sz="1100" dirty="0">
                  <a:latin typeface="Sylfaen" panose="010A0502050306030303" pitchFamily="18" charset="0"/>
                </a:rPr>
                <a:t>Telehealth and In-Person Delivery</a:t>
              </a:r>
            </a:p>
            <a:p>
              <a:endParaRPr lang="en-US" dirty="0"/>
            </a:p>
          </p:txBody>
        </p:sp>
        <p:sp>
          <p:nvSpPr>
            <p:cNvPr id="17" name="TextBox 16">
              <a:extLst>
                <a:ext uri="{FF2B5EF4-FFF2-40B4-BE49-F238E27FC236}">
                  <a16:creationId xmlns:a16="http://schemas.microsoft.com/office/drawing/2014/main" id="{21F931BB-A5DD-47BB-8579-356FBEEF1BA4}"/>
                </a:ext>
              </a:extLst>
            </p:cNvPr>
            <p:cNvSpPr txBox="1"/>
            <p:nvPr/>
          </p:nvSpPr>
          <p:spPr>
            <a:xfrm>
              <a:off x="9741184" y="4882101"/>
              <a:ext cx="2272145" cy="938719"/>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Sylfaen" panose="010A0502050306030303" pitchFamily="18" charset="0"/>
                </a:rPr>
                <a:t>Screening for SDOH</a:t>
              </a:r>
            </a:p>
            <a:p>
              <a:pPr marL="171450" indent="-171450">
                <a:buFont typeface="Arial" panose="020B0604020202020204" pitchFamily="34" charset="0"/>
                <a:buChar char="•"/>
              </a:pPr>
              <a:r>
                <a:rPr lang="en-US" sz="1100" dirty="0">
                  <a:latin typeface="Sylfaen" panose="010A0502050306030303" pitchFamily="18" charset="0"/>
                </a:rPr>
                <a:t>Resources and Education for Family Support Systems</a:t>
              </a:r>
            </a:p>
            <a:p>
              <a:pPr marL="171450" indent="-171450">
                <a:buFont typeface="Arial" panose="020B0604020202020204" pitchFamily="34" charset="0"/>
                <a:buChar char="•"/>
              </a:pPr>
              <a:r>
                <a:rPr lang="en-US" sz="1100" dirty="0">
                  <a:latin typeface="Sylfaen" panose="010A0502050306030303" pitchFamily="18" charset="0"/>
                </a:rPr>
                <a:t>Digital &amp; Physical Resource Navigation</a:t>
              </a:r>
            </a:p>
          </p:txBody>
        </p:sp>
      </p:grpSp>
      <p:pic>
        <p:nvPicPr>
          <p:cNvPr id="18" name="Picture 17">
            <a:extLst>
              <a:ext uri="{FF2B5EF4-FFF2-40B4-BE49-F238E27FC236}">
                <a16:creationId xmlns:a16="http://schemas.microsoft.com/office/drawing/2014/main" id="{EFD11C49-BD9A-49AA-A1FA-D533F08078E5}"/>
              </a:ext>
            </a:extLst>
          </p:cNvPr>
          <p:cNvPicPr>
            <a:picLocks noChangeAspect="1"/>
          </p:cNvPicPr>
          <p:nvPr/>
        </p:nvPicPr>
        <p:blipFill>
          <a:blip r:embed="rId8"/>
          <a:stretch>
            <a:fillRect/>
          </a:stretch>
        </p:blipFill>
        <p:spPr>
          <a:xfrm>
            <a:off x="4628878" y="349118"/>
            <a:ext cx="5724865" cy="1032353"/>
          </a:xfrm>
          <a:prstGeom prst="rect">
            <a:avLst/>
          </a:prstGeom>
        </p:spPr>
      </p:pic>
      <p:grpSp>
        <p:nvGrpSpPr>
          <p:cNvPr id="25" name="Group 24">
            <a:extLst>
              <a:ext uri="{FF2B5EF4-FFF2-40B4-BE49-F238E27FC236}">
                <a16:creationId xmlns:a16="http://schemas.microsoft.com/office/drawing/2014/main" id="{103B8675-5556-4D4A-8626-A0BB9F5901CA}"/>
              </a:ext>
            </a:extLst>
          </p:cNvPr>
          <p:cNvGrpSpPr/>
          <p:nvPr/>
        </p:nvGrpSpPr>
        <p:grpSpPr>
          <a:xfrm>
            <a:off x="323536" y="1533465"/>
            <a:ext cx="2456821" cy="4126631"/>
            <a:chOff x="323536" y="1425743"/>
            <a:chExt cx="2456821" cy="4126631"/>
          </a:xfrm>
        </p:grpSpPr>
        <p:sp>
          <p:nvSpPr>
            <p:cNvPr id="23" name="Google Shape;246;p45">
              <a:extLst>
                <a:ext uri="{FF2B5EF4-FFF2-40B4-BE49-F238E27FC236}">
                  <a16:creationId xmlns:a16="http://schemas.microsoft.com/office/drawing/2014/main" id="{47E452AF-5046-4F48-9EA8-58A6B524679F}"/>
                </a:ext>
              </a:extLst>
            </p:cNvPr>
            <p:cNvSpPr/>
            <p:nvPr/>
          </p:nvSpPr>
          <p:spPr>
            <a:xfrm>
              <a:off x="323536" y="1425743"/>
              <a:ext cx="2456821" cy="4126631"/>
            </a:xfrm>
            <a:prstGeom prst="roundRect">
              <a:avLst>
                <a:gd name="adj" fmla="val 6344"/>
              </a:avLst>
            </a:prstGeom>
            <a:solidFill>
              <a:srgbClr val="37445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445F"/>
                </a:solidFill>
              </a:endParaRPr>
            </a:p>
          </p:txBody>
        </p:sp>
        <p:sp>
          <p:nvSpPr>
            <p:cNvPr id="24" name="TextBox 23">
              <a:extLst>
                <a:ext uri="{FF2B5EF4-FFF2-40B4-BE49-F238E27FC236}">
                  <a16:creationId xmlns:a16="http://schemas.microsoft.com/office/drawing/2014/main" id="{A8319CE0-F9F7-490B-8CCB-72B6CF32E4A8}"/>
                </a:ext>
              </a:extLst>
            </p:cNvPr>
            <p:cNvSpPr txBox="1"/>
            <p:nvPr/>
          </p:nvSpPr>
          <p:spPr>
            <a:xfrm>
              <a:off x="599796" y="1688565"/>
              <a:ext cx="1904301" cy="3600986"/>
            </a:xfrm>
            <a:prstGeom prst="rect">
              <a:avLst/>
            </a:prstGeom>
            <a:noFill/>
          </p:spPr>
          <p:txBody>
            <a:bodyPr wrap="square" rtlCol="0">
              <a:spAutoFit/>
            </a:bodyPr>
            <a:lstStyle/>
            <a:p>
              <a:r>
                <a:rPr lang="en-US" sz="1200" b="1" dirty="0">
                  <a:solidFill>
                    <a:schemeClr val="bg1"/>
                  </a:solidFill>
                  <a:ea typeface="Proxima Nova"/>
                  <a:cs typeface="Proxima Nova"/>
                  <a:sym typeface="Proxima Nova"/>
                </a:rPr>
                <a:t>Canopy Anywhere</a:t>
              </a:r>
              <a:r>
                <a:rPr lang="en-US" sz="1200" dirty="0">
                  <a:solidFill>
                    <a:schemeClr val="bg1"/>
                  </a:solidFill>
                  <a:ea typeface="Proxima Nova"/>
                  <a:cs typeface="Proxima Nova"/>
                  <a:sym typeface="Proxima Nova"/>
                </a:rPr>
                <a:t> provides comprehensive mental healthcare services for youth via proactive, tech-enabled outreach, screening and navigation, self-guided digital resources and coaching and coordinated access to physician resources. The solution offers a highly scalable, cost efficient model that aims to reach all youth within the target age rang and deliver measurable outcomes, return on investment and healthcare cost savings. </a:t>
              </a:r>
            </a:p>
          </p:txBody>
        </p:sp>
      </p:grpSp>
    </p:spTree>
    <p:extLst>
      <p:ext uri="{BB962C8B-B14F-4D97-AF65-F5344CB8AC3E}">
        <p14:creationId xmlns:p14="http://schemas.microsoft.com/office/powerpoint/2010/main" val="4879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51F8-6653-49CC-A5CB-03392BD45371}"/>
              </a:ext>
            </a:extLst>
          </p:cNvPr>
          <p:cNvSpPr>
            <a:spLocks noGrp="1"/>
          </p:cNvSpPr>
          <p:nvPr>
            <p:ph type="title"/>
          </p:nvPr>
        </p:nvSpPr>
        <p:spPr/>
        <p:txBody>
          <a:bodyPr>
            <a:normAutofit fontScale="90000"/>
          </a:bodyPr>
          <a:lstStyle/>
          <a:p>
            <a:r>
              <a:rPr lang="en-US" dirty="0">
                <a:solidFill>
                  <a:srgbClr val="E5871E"/>
                </a:solidFill>
              </a:rPr>
              <a:t>in-CIRCLE</a:t>
            </a:r>
          </a:p>
        </p:txBody>
      </p:sp>
      <p:sp>
        <p:nvSpPr>
          <p:cNvPr id="4" name="Content Placeholder 3">
            <a:extLst>
              <a:ext uri="{FF2B5EF4-FFF2-40B4-BE49-F238E27FC236}">
                <a16:creationId xmlns:a16="http://schemas.microsoft.com/office/drawing/2014/main" id="{90530678-6063-415B-BED3-F1FCAAA74215}"/>
              </a:ext>
            </a:extLst>
          </p:cNvPr>
          <p:cNvSpPr>
            <a:spLocks noGrp="1"/>
          </p:cNvSpPr>
          <p:nvPr>
            <p:ph sz="half" idx="2"/>
          </p:nvPr>
        </p:nvSpPr>
        <p:spPr>
          <a:xfrm>
            <a:off x="672434" y="2159224"/>
            <a:ext cx="7498802" cy="3925301"/>
          </a:xfrm>
        </p:spPr>
        <p:txBody>
          <a:bodyPr/>
          <a:lstStyle/>
          <a:p>
            <a:pPr marL="171450" indent="-171450">
              <a:lnSpc>
                <a:spcPct val="100000"/>
              </a:lnSpc>
            </a:pPr>
            <a:r>
              <a:rPr lang="en-US" sz="1600" dirty="0">
                <a:solidFill>
                  <a:srgbClr val="253245"/>
                </a:solidFill>
              </a:rPr>
              <a:t>Crisis intervention (24 hours a day, 7 days a week)</a:t>
            </a:r>
          </a:p>
          <a:p>
            <a:pPr marL="171450" indent="-171450">
              <a:lnSpc>
                <a:spcPct val="100000"/>
              </a:lnSpc>
            </a:pPr>
            <a:r>
              <a:rPr lang="en-US" sz="1600" dirty="0">
                <a:solidFill>
                  <a:srgbClr val="253245"/>
                </a:solidFill>
              </a:rPr>
              <a:t>Child and family team meetings</a:t>
            </a:r>
          </a:p>
          <a:p>
            <a:pPr marL="171450" indent="-171450">
              <a:lnSpc>
                <a:spcPct val="100000"/>
              </a:lnSpc>
            </a:pPr>
            <a:r>
              <a:rPr lang="en-US" sz="1600" dirty="0">
                <a:solidFill>
                  <a:srgbClr val="253245"/>
                </a:solidFill>
              </a:rPr>
              <a:t>Individual and family therapy</a:t>
            </a:r>
          </a:p>
          <a:p>
            <a:pPr marL="171450" indent="-171450">
              <a:lnSpc>
                <a:spcPct val="100000"/>
              </a:lnSpc>
            </a:pPr>
            <a:r>
              <a:rPr lang="en-US" sz="1600" dirty="0">
                <a:solidFill>
                  <a:srgbClr val="253245"/>
                </a:solidFill>
              </a:rPr>
              <a:t>Case management</a:t>
            </a:r>
          </a:p>
          <a:p>
            <a:pPr marL="171450" indent="-171450">
              <a:lnSpc>
                <a:spcPct val="100000"/>
              </a:lnSpc>
            </a:pPr>
            <a:r>
              <a:rPr lang="en-US" sz="1600" dirty="0">
                <a:solidFill>
                  <a:srgbClr val="253245"/>
                </a:solidFill>
              </a:rPr>
              <a:t>Trauma-focused therapy</a:t>
            </a:r>
          </a:p>
          <a:p>
            <a:pPr marL="171450" indent="-171450">
              <a:lnSpc>
                <a:spcPct val="100000"/>
              </a:lnSpc>
            </a:pPr>
            <a:r>
              <a:rPr lang="en-US" sz="1600" dirty="0">
                <a:solidFill>
                  <a:srgbClr val="253245"/>
                </a:solidFill>
              </a:rPr>
              <a:t>Parenting and life skills training</a:t>
            </a:r>
          </a:p>
          <a:p>
            <a:pPr marL="171450" indent="-171450">
              <a:lnSpc>
                <a:spcPct val="100000"/>
              </a:lnSpc>
            </a:pPr>
            <a:r>
              <a:rPr lang="en-US" sz="1600" dirty="0">
                <a:solidFill>
                  <a:srgbClr val="253245"/>
                </a:solidFill>
              </a:rPr>
              <a:t>Family advocacy</a:t>
            </a:r>
          </a:p>
          <a:p>
            <a:pPr marL="171450" indent="-171450">
              <a:lnSpc>
                <a:spcPct val="100000"/>
              </a:lnSpc>
            </a:pPr>
            <a:r>
              <a:rPr lang="en-US" sz="1600" dirty="0">
                <a:solidFill>
                  <a:srgbClr val="253245"/>
                </a:solidFill>
              </a:rPr>
              <a:t>Peer support services</a:t>
            </a:r>
          </a:p>
          <a:p>
            <a:pPr marL="171450" indent="-171450">
              <a:lnSpc>
                <a:spcPct val="100000"/>
              </a:lnSpc>
            </a:pPr>
            <a:r>
              <a:rPr lang="en-US" sz="1600" dirty="0">
                <a:solidFill>
                  <a:srgbClr val="253245"/>
                </a:solidFill>
              </a:rPr>
              <a:t>Evidence-based assessments and interventions</a:t>
            </a:r>
          </a:p>
          <a:p>
            <a:pPr marL="171450" indent="-171450">
              <a:lnSpc>
                <a:spcPct val="100000"/>
              </a:lnSpc>
            </a:pPr>
            <a:r>
              <a:rPr lang="en-US" sz="1600" dirty="0">
                <a:solidFill>
                  <a:srgbClr val="253245"/>
                </a:solidFill>
              </a:rPr>
              <a:t>Wraparound services available</a:t>
            </a:r>
          </a:p>
        </p:txBody>
      </p:sp>
      <p:sp>
        <p:nvSpPr>
          <p:cNvPr id="7" name="TextBox 6">
            <a:extLst>
              <a:ext uri="{FF2B5EF4-FFF2-40B4-BE49-F238E27FC236}">
                <a16:creationId xmlns:a16="http://schemas.microsoft.com/office/drawing/2014/main" id="{9E75C6FF-F397-41C1-831B-A91F5E32748B}"/>
              </a:ext>
            </a:extLst>
          </p:cNvPr>
          <p:cNvSpPr txBox="1"/>
          <p:nvPr/>
        </p:nvSpPr>
        <p:spPr>
          <a:xfrm>
            <a:off x="6604455" y="5807571"/>
            <a:ext cx="5158304"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SERVING COMMUNITIES STATEWIDE</a:t>
            </a:r>
          </a:p>
        </p:txBody>
      </p:sp>
      <p:pic>
        <p:nvPicPr>
          <p:cNvPr id="8" name="Picture 7">
            <a:extLst>
              <a:ext uri="{FF2B5EF4-FFF2-40B4-BE49-F238E27FC236}">
                <a16:creationId xmlns:a16="http://schemas.microsoft.com/office/drawing/2014/main" id="{CC2FF6B4-B2BF-4344-9BEE-F5B1B6EDA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9409" y="5729811"/>
            <a:ext cx="524853" cy="524853"/>
          </a:xfrm>
          <a:prstGeom prst="rect">
            <a:avLst/>
          </a:prstGeom>
        </p:spPr>
      </p:pic>
      <p:sp>
        <p:nvSpPr>
          <p:cNvPr id="9" name="Rectangle 8">
            <a:extLst>
              <a:ext uri="{FF2B5EF4-FFF2-40B4-BE49-F238E27FC236}">
                <a16:creationId xmlns:a16="http://schemas.microsoft.com/office/drawing/2014/main" id="{2D09C8B3-998B-46F4-9499-7F47177787A6}"/>
              </a:ext>
            </a:extLst>
          </p:cNvPr>
          <p:cNvSpPr/>
          <p:nvPr/>
        </p:nvSpPr>
        <p:spPr>
          <a:xfrm>
            <a:off x="418262" y="6391697"/>
            <a:ext cx="6096000" cy="276999"/>
          </a:xfrm>
          <a:prstGeom prst="rect">
            <a:avLst/>
          </a:prstGeom>
        </p:spPr>
        <p:txBody>
          <a:bodyPr>
            <a:spAutoFit/>
          </a:bodyPr>
          <a:lstStyle/>
          <a:p>
            <a:pPr lvl="0">
              <a:defRPr/>
            </a:pPr>
            <a:r>
              <a:rPr lang="en-US" sz="1200" i="1" dirty="0">
                <a:solidFill>
                  <a:srgbClr val="9FCC50"/>
                </a:solidFill>
                <a:latin typeface="Arial" panose="020B0604020202020204" pitchFamily="34" charset="0"/>
                <a:cs typeface="Arial" panose="020B0604020202020204" pitchFamily="34" charset="0"/>
              </a:rPr>
              <a:t>Funded by a grant from the Mississippi Department of Child Protection Services</a:t>
            </a:r>
          </a:p>
        </p:txBody>
      </p:sp>
      <p:sp>
        <p:nvSpPr>
          <p:cNvPr id="10" name="Text Placeholder 2">
            <a:extLst>
              <a:ext uri="{FF2B5EF4-FFF2-40B4-BE49-F238E27FC236}">
                <a16:creationId xmlns:a16="http://schemas.microsoft.com/office/drawing/2014/main" id="{AAC0AE15-9EAC-49A5-8079-DDCFF7B5D0E9}"/>
              </a:ext>
            </a:extLst>
          </p:cNvPr>
          <p:cNvSpPr>
            <a:spLocks noGrp="1"/>
          </p:cNvSpPr>
          <p:nvPr>
            <p:ph type="body" idx="1"/>
          </p:nvPr>
        </p:nvSpPr>
        <p:spPr>
          <a:xfrm>
            <a:off x="429241" y="1137597"/>
            <a:ext cx="11623329" cy="844605"/>
          </a:xfrm>
        </p:spPr>
        <p:txBody>
          <a:bodyPr/>
          <a:lstStyle/>
          <a:p>
            <a:r>
              <a:rPr lang="en-US" dirty="0"/>
              <a:t>Comprehensive home and community-based family preservation, reunification and support solution for families.</a:t>
            </a:r>
          </a:p>
        </p:txBody>
      </p:sp>
      <p:pic>
        <p:nvPicPr>
          <p:cNvPr id="14" name="Picture 13">
            <a:extLst>
              <a:ext uri="{FF2B5EF4-FFF2-40B4-BE49-F238E27FC236}">
                <a16:creationId xmlns:a16="http://schemas.microsoft.com/office/drawing/2014/main" id="{2CD2D51B-FF8F-4EC8-B533-DAEC01F11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50" y="4124885"/>
            <a:ext cx="2830695" cy="879098"/>
          </a:xfrm>
          <a:prstGeom prst="rect">
            <a:avLst/>
          </a:prstGeom>
        </p:spPr>
      </p:pic>
      <p:pic>
        <p:nvPicPr>
          <p:cNvPr id="18" name="Picture 17">
            <a:extLst>
              <a:ext uri="{FF2B5EF4-FFF2-40B4-BE49-F238E27FC236}">
                <a16:creationId xmlns:a16="http://schemas.microsoft.com/office/drawing/2014/main" id="{C16767C6-07C0-4C99-9C88-D8740D09A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296" y="4081006"/>
            <a:ext cx="4568689" cy="939323"/>
          </a:xfrm>
          <a:prstGeom prst="rect">
            <a:avLst/>
          </a:prstGeom>
        </p:spPr>
      </p:pic>
      <p:pic>
        <p:nvPicPr>
          <p:cNvPr id="11" name="Picture 10">
            <a:extLst>
              <a:ext uri="{FF2B5EF4-FFF2-40B4-BE49-F238E27FC236}">
                <a16:creationId xmlns:a16="http://schemas.microsoft.com/office/drawing/2014/main" id="{EE27537F-B47C-4781-88E2-9B25233E2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9325" y="2131954"/>
            <a:ext cx="4225516" cy="1860541"/>
          </a:xfrm>
          <a:prstGeom prst="rect">
            <a:avLst/>
          </a:prstGeom>
        </p:spPr>
      </p:pic>
    </p:spTree>
    <p:extLst>
      <p:ext uri="{BB962C8B-B14F-4D97-AF65-F5344CB8AC3E}">
        <p14:creationId xmlns:p14="http://schemas.microsoft.com/office/powerpoint/2010/main" val="274176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0FD0-7803-4A32-A1BC-F47D02D8A8F1}"/>
              </a:ext>
            </a:extLst>
          </p:cNvPr>
          <p:cNvSpPr>
            <a:spLocks noGrp="1"/>
          </p:cNvSpPr>
          <p:nvPr>
            <p:ph type="title"/>
          </p:nvPr>
        </p:nvSpPr>
        <p:spPr>
          <a:xfrm>
            <a:off x="429240" y="327803"/>
            <a:ext cx="11457959" cy="502622"/>
          </a:xfrm>
        </p:spPr>
        <p:txBody>
          <a:bodyPr>
            <a:noAutofit/>
          </a:bodyPr>
          <a:lstStyle/>
          <a:p>
            <a:r>
              <a:rPr lang="en-US" sz="3600" dirty="0">
                <a:solidFill>
                  <a:srgbClr val="E5871E"/>
                </a:solidFill>
              </a:rPr>
              <a:t>SOUTH MISSISSIPPI CHILD ADVOCACY CENTERS</a:t>
            </a:r>
          </a:p>
        </p:txBody>
      </p:sp>
      <p:sp>
        <p:nvSpPr>
          <p:cNvPr id="3" name="Text Placeholder 2">
            <a:extLst>
              <a:ext uri="{FF2B5EF4-FFF2-40B4-BE49-F238E27FC236}">
                <a16:creationId xmlns:a16="http://schemas.microsoft.com/office/drawing/2014/main" id="{F40ED562-A131-4FE1-93AC-7F313977258A}"/>
              </a:ext>
            </a:extLst>
          </p:cNvPr>
          <p:cNvSpPr>
            <a:spLocks noGrp="1"/>
          </p:cNvSpPr>
          <p:nvPr>
            <p:ph type="body" idx="1"/>
          </p:nvPr>
        </p:nvSpPr>
        <p:spPr>
          <a:xfrm>
            <a:off x="406902" y="1091348"/>
            <a:ext cx="11078580" cy="823912"/>
          </a:xfrm>
        </p:spPr>
        <p:txBody>
          <a:bodyPr/>
          <a:lstStyle/>
          <a:p>
            <a:r>
              <a:rPr lang="en-US" dirty="0"/>
              <a:t>Serving child victims ages 3 to 18, vulnerable adults and their families along the Mississippi Gulf Coast.</a:t>
            </a:r>
          </a:p>
        </p:txBody>
      </p:sp>
      <p:sp>
        <p:nvSpPr>
          <p:cNvPr id="4" name="Content Placeholder 3">
            <a:extLst>
              <a:ext uri="{FF2B5EF4-FFF2-40B4-BE49-F238E27FC236}">
                <a16:creationId xmlns:a16="http://schemas.microsoft.com/office/drawing/2014/main" id="{B1972D0E-C887-44F8-B141-672F0EF49528}"/>
              </a:ext>
            </a:extLst>
          </p:cNvPr>
          <p:cNvSpPr>
            <a:spLocks noGrp="1"/>
          </p:cNvSpPr>
          <p:nvPr>
            <p:ph sz="half" idx="2"/>
          </p:nvPr>
        </p:nvSpPr>
        <p:spPr>
          <a:xfrm>
            <a:off x="821529" y="2028024"/>
            <a:ext cx="10815933" cy="4304679"/>
          </a:xfrm>
        </p:spPr>
        <p:txBody>
          <a:bodyPr/>
          <a:lstStyle/>
          <a:p>
            <a:pPr marL="342900" indent="-342900">
              <a:lnSpc>
                <a:spcPct val="100000"/>
              </a:lnSpc>
            </a:pPr>
            <a:r>
              <a:rPr lang="en-US" sz="2000" dirty="0">
                <a:solidFill>
                  <a:srgbClr val="253245"/>
                </a:solidFill>
              </a:rPr>
              <a:t>Safe environments for child abuse or neglect victims to share their experiences only once with a trained team to begin the investigation and healing process</a:t>
            </a:r>
          </a:p>
          <a:p>
            <a:pPr marL="342900" indent="-342900">
              <a:lnSpc>
                <a:spcPct val="100000"/>
              </a:lnSpc>
            </a:pPr>
            <a:r>
              <a:rPr lang="en-US" sz="2000" dirty="0">
                <a:solidFill>
                  <a:srgbClr val="253245"/>
                </a:solidFill>
              </a:rPr>
              <a:t>Forensic interviews</a:t>
            </a:r>
          </a:p>
          <a:p>
            <a:pPr marL="342900" indent="-342900">
              <a:lnSpc>
                <a:spcPct val="100000"/>
              </a:lnSpc>
            </a:pPr>
            <a:r>
              <a:rPr lang="en-US" sz="2000" dirty="0">
                <a:solidFill>
                  <a:srgbClr val="253245"/>
                </a:solidFill>
              </a:rPr>
              <a:t>Access to community resources</a:t>
            </a:r>
          </a:p>
          <a:p>
            <a:pPr marL="342900" indent="-342900">
              <a:lnSpc>
                <a:spcPct val="100000"/>
              </a:lnSpc>
            </a:pPr>
            <a:r>
              <a:rPr lang="en-US" sz="2000" dirty="0">
                <a:solidFill>
                  <a:srgbClr val="253245"/>
                </a:solidFill>
              </a:rPr>
              <a:t>Court preparations for families</a:t>
            </a:r>
          </a:p>
          <a:p>
            <a:pPr marL="342900" indent="-342900">
              <a:lnSpc>
                <a:spcPct val="100000"/>
              </a:lnSpc>
            </a:pPr>
            <a:r>
              <a:rPr lang="en-US" sz="2000" dirty="0">
                <a:solidFill>
                  <a:srgbClr val="253245"/>
                </a:solidFill>
              </a:rPr>
              <a:t>Court testimony</a:t>
            </a:r>
          </a:p>
          <a:p>
            <a:pPr marL="342900" indent="-342900">
              <a:lnSpc>
                <a:spcPct val="100000"/>
              </a:lnSpc>
            </a:pPr>
            <a:r>
              <a:rPr lang="en-US" sz="2000" dirty="0">
                <a:solidFill>
                  <a:srgbClr val="253245"/>
                </a:solidFill>
              </a:rPr>
              <a:t>Mental health solutions</a:t>
            </a:r>
          </a:p>
          <a:p>
            <a:pPr marL="342900" indent="-342900">
              <a:lnSpc>
                <a:spcPct val="100000"/>
              </a:lnSpc>
            </a:pPr>
            <a:r>
              <a:rPr lang="en-US" sz="2000" dirty="0">
                <a:solidFill>
                  <a:srgbClr val="253245"/>
                </a:solidFill>
              </a:rPr>
              <a:t>Community outreach</a:t>
            </a:r>
          </a:p>
          <a:p>
            <a:pPr marL="342900" indent="-342900">
              <a:lnSpc>
                <a:spcPct val="100000"/>
              </a:lnSpc>
            </a:pPr>
            <a:r>
              <a:rPr lang="en-US" sz="2000" dirty="0">
                <a:solidFill>
                  <a:srgbClr val="253245"/>
                </a:solidFill>
              </a:rPr>
              <a:t>Victim advocacy</a:t>
            </a:r>
          </a:p>
          <a:p>
            <a:pPr marL="342900" indent="-342900">
              <a:lnSpc>
                <a:spcPct val="100000"/>
              </a:lnSpc>
            </a:pPr>
            <a:r>
              <a:rPr lang="en-US" sz="2000" dirty="0">
                <a:solidFill>
                  <a:srgbClr val="253245"/>
                </a:solidFill>
              </a:rPr>
              <a:t>Multidisciplinary Team reviews</a:t>
            </a:r>
          </a:p>
          <a:p>
            <a:pPr>
              <a:lnSpc>
                <a:spcPct val="100000"/>
              </a:lnSpc>
            </a:pPr>
            <a:endParaRPr lang="en-US" sz="2000" dirty="0"/>
          </a:p>
        </p:txBody>
      </p:sp>
      <p:sp>
        <p:nvSpPr>
          <p:cNvPr id="7" name="TextBox 6">
            <a:extLst>
              <a:ext uri="{FF2B5EF4-FFF2-40B4-BE49-F238E27FC236}">
                <a16:creationId xmlns:a16="http://schemas.microsoft.com/office/drawing/2014/main" id="{F93C2D2D-6F3B-4DCA-A3DE-FE6E7C70F1DE}"/>
              </a:ext>
            </a:extLst>
          </p:cNvPr>
          <p:cNvSpPr txBox="1"/>
          <p:nvPr/>
        </p:nvSpPr>
        <p:spPr>
          <a:xfrm>
            <a:off x="6725165" y="5083480"/>
            <a:ext cx="4106783" cy="646331"/>
          </a:xfrm>
          <a:prstGeom prst="rect">
            <a:avLst/>
          </a:prstGeom>
          <a:noFill/>
        </p:spPr>
        <p:txBody>
          <a:bodyPr wrap="square" rtlCol="0">
            <a:spAutoFit/>
          </a:bodyPr>
          <a:lstStyle/>
          <a:p>
            <a:r>
              <a:rPr lang="en-US" dirty="0">
                <a:solidFill>
                  <a:srgbClr val="0081C5"/>
                </a:solidFill>
                <a:latin typeface="Arial" panose="020B0604020202020204" pitchFamily="34" charset="0"/>
                <a:cs typeface="Arial" panose="020B0604020202020204" pitchFamily="34" charset="0"/>
              </a:rPr>
              <a:t>2 LOCATIONS:</a:t>
            </a:r>
          </a:p>
          <a:p>
            <a:r>
              <a:rPr lang="en-US" b="1" dirty="0">
                <a:solidFill>
                  <a:srgbClr val="0081C5"/>
                </a:solidFill>
                <a:latin typeface="Arial" panose="020B0604020202020204" pitchFamily="34" charset="0"/>
                <a:cs typeface="Arial" panose="020B0604020202020204" pitchFamily="34" charset="0"/>
              </a:rPr>
              <a:t>GULFPORT AND PASCAGOULA</a:t>
            </a:r>
          </a:p>
        </p:txBody>
      </p:sp>
      <p:sp>
        <p:nvSpPr>
          <p:cNvPr id="8" name="TextBox 7">
            <a:extLst>
              <a:ext uri="{FF2B5EF4-FFF2-40B4-BE49-F238E27FC236}">
                <a16:creationId xmlns:a16="http://schemas.microsoft.com/office/drawing/2014/main" id="{B3B5BD6E-1131-4D17-AB48-76B176BCC83F}"/>
              </a:ext>
            </a:extLst>
          </p:cNvPr>
          <p:cNvSpPr txBox="1"/>
          <p:nvPr/>
        </p:nvSpPr>
        <p:spPr>
          <a:xfrm>
            <a:off x="6706320" y="5717429"/>
            <a:ext cx="53262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9FCC50"/>
                </a:solidFill>
                <a:effectLst/>
                <a:uLnTx/>
                <a:uFillTx/>
                <a:latin typeface="Arial" panose="020B0604020202020204" pitchFamily="34" charset="0"/>
                <a:ea typeface="+mn-ea"/>
                <a:cs typeface="Arial" panose="020B0604020202020204" pitchFamily="34" charset="0"/>
              </a:rPr>
              <a:t>Serving George, Green, Harrison, Jackson and Stone Counties</a:t>
            </a:r>
          </a:p>
        </p:txBody>
      </p:sp>
      <p:pic>
        <p:nvPicPr>
          <p:cNvPr id="9" name="Picture 8">
            <a:extLst>
              <a:ext uri="{FF2B5EF4-FFF2-40B4-BE49-F238E27FC236}">
                <a16:creationId xmlns:a16="http://schemas.microsoft.com/office/drawing/2014/main" id="{3EFE6C49-9EB3-488B-817F-ED92A6A69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0312" y="5144218"/>
            <a:ext cx="524853" cy="524853"/>
          </a:xfrm>
          <a:prstGeom prst="rect">
            <a:avLst/>
          </a:prstGeom>
        </p:spPr>
      </p:pic>
      <p:pic>
        <p:nvPicPr>
          <p:cNvPr id="6" name="Picture 5">
            <a:extLst>
              <a:ext uri="{FF2B5EF4-FFF2-40B4-BE49-F238E27FC236}">
                <a16:creationId xmlns:a16="http://schemas.microsoft.com/office/drawing/2014/main" id="{B95C9FD8-4965-4388-BDDF-9EDD3741D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580" y="2963859"/>
            <a:ext cx="4023368" cy="1844044"/>
          </a:xfrm>
          <a:prstGeom prst="rect">
            <a:avLst/>
          </a:prstGeom>
        </p:spPr>
      </p:pic>
    </p:spTree>
    <p:extLst>
      <p:ext uri="{BB962C8B-B14F-4D97-AF65-F5344CB8AC3E}">
        <p14:creationId xmlns:p14="http://schemas.microsoft.com/office/powerpoint/2010/main" val="23119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5CF0-FB57-4E2F-A567-4D1AE251DE13}"/>
              </a:ext>
            </a:extLst>
          </p:cNvPr>
          <p:cNvSpPr>
            <a:spLocks noGrp="1"/>
          </p:cNvSpPr>
          <p:nvPr>
            <p:ph type="title"/>
          </p:nvPr>
        </p:nvSpPr>
        <p:spPr/>
        <p:txBody>
          <a:bodyPr>
            <a:noAutofit/>
          </a:bodyPr>
          <a:lstStyle/>
          <a:p>
            <a:r>
              <a:rPr lang="en-US" sz="3600" dirty="0">
                <a:solidFill>
                  <a:srgbClr val="E5871E"/>
                </a:solidFill>
              </a:rPr>
              <a:t>THERAPEUTIC FOSTER CARE &amp; ADOPTION</a:t>
            </a:r>
          </a:p>
        </p:txBody>
      </p:sp>
      <p:sp>
        <p:nvSpPr>
          <p:cNvPr id="3" name="Text Placeholder 2">
            <a:extLst>
              <a:ext uri="{FF2B5EF4-FFF2-40B4-BE49-F238E27FC236}">
                <a16:creationId xmlns:a16="http://schemas.microsoft.com/office/drawing/2014/main" id="{A56747C5-C7CA-47D7-92D3-E8C36736F3BC}"/>
              </a:ext>
            </a:extLst>
          </p:cNvPr>
          <p:cNvSpPr>
            <a:spLocks noGrp="1"/>
          </p:cNvSpPr>
          <p:nvPr>
            <p:ph type="body" idx="1"/>
          </p:nvPr>
        </p:nvSpPr>
        <p:spPr>
          <a:xfrm>
            <a:off x="429241" y="1256622"/>
            <a:ext cx="4697238" cy="502622"/>
          </a:xfrm>
        </p:spPr>
        <p:txBody>
          <a:bodyPr/>
          <a:lstStyle/>
          <a:p>
            <a:r>
              <a:rPr lang="en-US" dirty="0"/>
              <a:t>Therapeutic Foster Care</a:t>
            </a:r>
          </a:p>
        </p:txBody>
      </p:sp>
      <p:sp>
        <p:nvSpPr>
          <p:cNvPr id="4" name="Content Placeholder 3">
            <a:extLst>
              <a:ext uri="{FF2B5EF4-FFF2-40B4-BE49-F238E27FC236}">
                <a16:creationId xmlns:a16="http://schemas.microsoft.com/office/drawing/2014/main" id="{B58E82D7-570E-4425-A3C6-606557ACE5E7}"/>
              </a:ext>
            </a:extLst>
          </p:cNvPr>
          <p:cNvSpPr>
            <a:spLocks noGrp="1"/>
          </p:cNvSpPr>
          <p:nvPr>
            <p:ph sz="half" idx="2"/>
          </p:nvPr>
        </p:nvSpPr>
        <p:spPr>
          <a:xfrm>
            <a:off x="429241" y="1876275"/>
            <a:ext cx="4697238" cy="3684588"/>
          </a:xfrm>
        </p:spPr>
        <p:txBody>
          <a:bodyPr/>
          <a:lstStyle/>
          <a:p>
            <a:pPr marL="285750" indent="-285750"/>
            <a:r>
              <a:rPr lang="en-US" sz="2000" dirty="0">
                <a:solidFill>
                  <a:srgbClr val="253245"/>
                </a:solidFill>
              </a:rPr>
              <a:t>Home-based solution for children with special emotional, behavioral and medical needs</a:t>
            </a:r>
          </a:p>
          <a:p>
            <a:pPr marL="285750" indent="-285750"/>
            <a:r>
              <a:rPr lang="en-US" sz="2000" dirty="0">
                <a:solidFill>
                  <a:srgbClr val="253245"/>
                </a:solidFill>
              </a:rPr>
              <a:t>Licensed Canopy therapeutic foster care parent training</a:t>
            </a:r>
          </a:p>
          <a:p>
            <a:pPr marL="285750" indent="-285750"/>
            <a:r>
              <a:rPr lang="en-US" sz="2000" dirty="0">
                <a:solidFill>
                  <a:srgbClr val="253245"/>
                </a:solidFill>
              </a:rPr>
              <a:t>Financial compensation</a:t>
            </a:r>
          </a:p>
          <a:p>
            <a:pPr marL="285750" indent="-285750"/>
            <a:r>
              <a:rPr lang="en-US" sz="2000" dirty="0">
                <a:solidFill>
                  <a:srgbClr val="253245"/>
                </a:solidFill>
              </a:rPr>
              <a:t>Support through Canopy includes:</a:t>
            </a:r>
          </a:p>
          <a:p>
            <a:pPr marL="742950" lvl="1" indent="-285750"/>
            <a:r>
              <a:rPr lang="en-US" sz="2000" dirty="0">
                <a:solidFill>
                  <a:srgbClr val="253245"/>
                </a:solidFill>
              </a:rPr>
              <a:t>Crisis intervention</a:t>
            </a:r>
          </a:p>
          <a:p>
            <a:pPr marL="742950" lvl="1" indent="-285750"/>
            <a:r>
              <a:rPr lang="en-US" sz="2000" dirty="0">
                <a:solidFill>
                  <a:srgbClr val="253245"/>
                </a:solidFill>
              </a:rPr>
              <a:t>Therapy</a:t>
            </a:r>
          </a:p>
          <a:p>
            <a:pPr marL="742950" lvl="1" indent="-285750"/>
            <a:r>
              <a:rPr lang="en-US" sz="2000" dirty="0">
                <a:solidFill>
                  <a:srgbClr val="253245"/>
                </a:solidFill>
              </a:rPr>
              <a:t>Training</a:t>
            </a:r>
          </a:p>
          <a:p>
            <a:pPr marL="742950" lvl="1" indent="-285750"/>
            <a:r>
              <a:rPr lang="en-US" sz="2000" dirty="0">
                <a:solidFill>
                  <a:srgbClr val="253245"/>
                </a:solidFill>
              </a:rPr>
              <a:t>Resources</a:t>
            </a:r>
          </a:p>
          <a:p>
            <a:endParaRPr lang="en-US" sz="1800" dirty="0"/>
          </a:p>
        </p:txBody>
      </p:sp>
      <p:sp>
        <p:nvSpPr>
          <p:cNvPr id="5" name="Text Placeholder 4">
            <a:extLst>
              <a:ext uri="{FF2B5EF4-FFF2-40B4-BE49-F238E27FC236}">
                <a16:creationId xmlns:a16="http://schemas.microsoft.com/office/drawing/2014/main" id="{FFC6E4B7-BE81-4319-952B-BF34FE9D52BC}"/>
              </a:ext>
            </a:extLst>
          </p:cNvPr>
          <p:cNvSpPr>
            <a:spLocks noGrp="1"/>
          </p:cNvSpPr>
          <p:nvPr>
            <p:ph type="body" sz="quarter" idx="3"/>
          </p:nvPr>
        </p:nvSpPr>
        <p:spPr>
          <a:xfrm>
            <a:off x="6212518" y="1272679"/>
            <a:ext cx="5183188" cy="502622"/>
          </a:xfrm>
        </p:spPr>
        <p:txBody>
          <a:bodyPr/>
          <a:lstStyle/>
          <a:p>
            <a:r>
              <a:rPr lang="en-US" dirty="0"/>
              <a:t>Adoption &amp; Maternity Solutions</a:t>
            </a:r>
          </a:p>
        </p:txBody>
      </p:sp>
      <p:sp>
        <p:nvSpPr>
          <p:cNvPr id="6" name="Content Placeholder 5">
            <a:extLst>
              <a:ext uri="{FF2B5EF4-FFF2-40B4-BE49-F238E27FC236}">
                <a16:creationId xmlns:a16="http://schemas.microsoft.com/office/drawing/2014/main" id="{027CF447-B3B7-4835-97B1-CB2BAE5AE835}"/>
              </a:ext>
            </a:extLst>
          </p:cNvPr>
          <p:cNvSpPr>
            <a:spLocks noGrp="1"/>
          </p:cNvSpPr>
          <p:nvPr>
            <p:ph sz="quarter" idx="4"/>
          </p:nvPr>
        </p:nvSpPr>
        <p:spPr>
          <a:xfrm>
            <a:off x="6368384" y="2057210"/>
            <a:ext cx="4623882" cy="1610118"/>
          </a:xfrm>
        </p:spPr>
        <p:txBody>
          <a:bodyPr/>
          <a:lstStyle/>
          <a:p>
            <a:pPr marL="285750" indent="-285750"/>
            <a:r>
              <a:rPr lang="en-US" sz="2000" dirty="0">
                <a:solidFill>
                  <a:srgbClr val="253245"/>
                </a:solidFill>
              </a:rPr>
              <a:t>Birth search</a:t>
            </a:r>
          </a:p>
          <a:p>
            <a:pPr marL="285750" indent="-285750"/>
            <a:r>
              <a:rPr lang="en-US" sz="2000" dirty="0">
                <a:solidFill>
                  <a:srgbClr val="253245"/>
                </a:solidFill>
              </a:rPr>
              <a:t>Home study</a:t>
            </a:r>
          </a:p>
          <a:p>
            <a:pPr marL="285750" indent="-285750"/>
            <a:r>
              <a:rPr lang="en-US" sz="2000" dirty="0">
                <a:solidFill>
                  <a:srgbClr val="253245"/>
                </a:solidFill>
              </a:rPr>
              <a:t>Adoption planning</a:t>
            </a:r>
          </a:p>
          <a:p>
            <a:pPr marL="285750" indent="-285750"/>
            <a:r>
              <a:rPr lang="en-US" sz="2000" dirty="0">
                <a:solidFill>
                  <a:srgbClr val="253245"/>
                </a:solidFill>
              </a:rPr>
              <a:t>Adoption placements </a:t>
            </a:r>
          </a:p>
          <a:p>
            <a:endParaRPr lang="en-US" dirty="0"/>
          </a:p>
        </p:txBody>
      </p:sp>
      <p:pic>
        <p:nvPicPr>
          <p:cNvPr id="7" name="Picture 6">
            <a:extLst>
              <a:ext uri="{FF2B5EF4-FFF2-40B4-BE49-F238E27FC236}">
                <a16:creationId xmlns:a16="http://schemas.microsoft.com/office/drawing/2014/main" id="{B1CD6D12-0FA8-4BEE-A49E-C2E81D80F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419" y="5696607"/>
            <a:ext cx="494595" cy="494595"/>
          </a:xfrm>
          <a:prstGeom prst="rect">
            <a:avLst/>
          </a:prstGeom>
        </p:spPr>
      </p:pic>
      <p:sp>
        <p:nvSpPr>
          <p:cNvPr id="8" name="TextBox 7">
            <a:extLst>
              <a:ext uri="{FF2B5EF4-FFF2-40B4-BE49-F238E27FC236}">
                <a16:creationId xmlns:a16="http://schemas.microsoft.com/office/drawing/2014/main" id="{511A1600-642C-4502-811F-C8618ECCECA8}"/>
              </a:ext>
            </a:extLst>
          </p:cNvPr>
          <p:cNvSpPr txBox="1"/>
          <p:nvPr/>
        </p:nvSpPr>
        <p:spPr>
          <a:xfrm>
            <a:off x="846014" y="5813638"/>
            <a:ext cx="1364033" cy="276999"/>
          </a:xfrm>
          <a:prstGeom prst="rect">
            <a:avLst/>
          </a:prstGeom>
          <a:noFill/>
        </p:spPr>
        <p:txBody>
          <a:bodyPr wrap="square" rtlCol="0">
            <a:spAutoFit/>
          </a:bodyPr>
          <a:lstStyle/>
          <a:p>
            <a:r>
              <a:rPr lang="en-US" sz="1200" b="1" dirty="0">
                <a:solidFill>
                  <a:srgbClr val="0081C5"/>
                </a:solidFill>
                <a:latin typeface="Arial" panose="020B0604020202020204" pitchFamily="34" charset="0"/>
                <a:cs typeface="Arial" panose="020B0604020202020204" pitchFamily="34" charset="0"/>
              </a:rPr>
              <a:t>HATTIESBURG</a:t>
            </a:r>
          </a:p>
        </p:txBody>
      </p:sp>
      <p:pic>
        <p:nvPicPr>
          <p:cNvPr id="9" name="Picture 8">
            <a:extLst>
              <a:ext uri="{FF2B5EF4-FFF2-40B4-BE49-F238E27FC236}">
                <a16:creationId xmlns:a16="http://schemas.microsoft.com/office/drawing/2014/main" id="{B2E2DD89-8820-48C2-A24F-681E071491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518" y="3949237"/>
            <a:ext cx="494595" cy="494595"/>
          </a:xfrm>
          <a:prstGeom prst="rect">
            <a:avLst/>
          </a:prstGeom>
        </p:spPr>
      </p:pic>
      <p:sp>
        <p:nvSpPr>
          <p:cNvPr id="10" name="TextBox 9">
            <a:extLst>
              <a:ext uri="{FF2B5EF4-FFF2-40B4-BE49-F238E27FC236}">
                <a16:creationId xmlns:a16="http://schemas.microsoft.com/office/drawing/2014/main" id="{49B07AB8-2CBA-455D-970D-7E1AB45269D4}"/>
              </a:ext>
            </a:extLst>
          </p:cNvPr>
          <p:cNvSpPr txBox="1"/>
          <p:nvPr/>
        </p:nvSpPr>
        <p:spPr>
          <a:xfrm>
            <a:off x="6707113" y="4058034"/>
            <a:ext cx="3197350" cy="276999"/>
          </a:xfrm>
          <a:prstGeom prst="rect">
            <a:avLst/>
          </a:prstGeom>
          <a:noFill/>
        </p:spPr>
        <p:txBody>
          <a:bodyPr wrap="square" rtlCol="0">
            <a:spAutoFit/>
          </a:bodyPr>
          <a:lstStyle/>
          <a:p>
            <a:r>
              <a:rPr lang="en-US" sz="1200" b="1" dirty="0">
                <a:solidFill>
                  <a:srgbClr val="0081C5"/>
                </a:solidFill>
                <a:latin typeface="Arial" panose="020B0604020202020204" pitchFamily="34" charset="0"/>
                <a:cs typeface="Arial" panose="020B0604020202020204" pitchFamily="34" charset="0"/>
              </a:rPr>
              <a:t>SERVING COMMUNITIES STATEWIDE</a:t>
            </a:r>
          </a:p>
        </p:txBody>
      </p:sp>
      <p:pic>
        <p:nvPicPr>
          <p:cNvPr id="12" name="Picture 11">
            <a:extLst>
              <a:ext uri="{FF2B5EF4-FFF2-40B4-BE49-F238E27FC236}">
                <a16:creationId xmlns:a16="http://schemas.microsoft.com/office/drawing/2014/main" id="{61D70838-B169-41F0-B7D4-F2344BD47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31" y="4883669"/>
            <a:ext cx="2566542" cy="1206968"/>
          </a:xfrm>
          <a:prstGeom prst="rect">
            <a:avLst/>
          </a:prstGeom>
        </p:spPr>
      </p:pic>
    </p:spTree>
    <p:extLst>
      <p:ext uri="{BB962C8B-B14F-4D97-AF65-F5344CB8AC3E}">
        <p14:creationId xmlns:p14="http://schemas.microsoft.com/office/powerpoint/2010/main" val="224996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5" descr="A black background with blue and green lines&#10;&#10;Description automatically generated"/>
          <p:cNvPicPr preferRelativeResize="0"/>
          <p:nvPr/>
        </p:nvPicPr>
        <p:blipFill rotWithShape="1">
          <a:blip r:embed="rId3">
            <a:alphaModFix/>
          </a:blip>
          <a:srcRect/>
          <a:stretch/>
        </p:blipFill>
        <p:spPr>
          <a:xfrm>
            <a:off x="-45308" y="-25486"/>
            <a:ext cx="12282616" cy="6908972"/>
          </a:xfrm>
          <a:prstGeom prst="rect">
            <a:avLst/>
          </a:prstGeom>
          <a:noFill/>
          <a:ln>
            <a:noFill/>
          </a:ln>
        </p:spPr>
      </p:pic>
      <p:pic>
        <p:nvPicPr>
          <p:cNvPr id="134" name="Google Shape;134;p5"/>
          <p:cNvPicPr preferRelativeResize="0"/>
          <p:nvPr/>
        </p:nvPicPr>
        <p:blipFill rotWithShape="1">
          <a:blip r:embed="rId4">
            <a:alphaModFix/>
          </a:blip>
          <a:srcRect/>
          <a:stretch/>
        </p:blipFill>
        <p:spPr>
          <a:xfrm>
            <a:off x="9947189" y="6274535"/>
            <a:ext cx="2075935" cy="496967"/>
          </a:xfrm>
          <a:prstGeom prst="rect">
            <a:avLst/>
          </a:prstGeom>
          <a:noFill/>
          <a:ln>
            <a:noFill/>
          </a:ln>
        </p:spPr>
      </p:pic>
      <p:sp>
        <p:nvSpPr>
          <p:cNvPr id="135" name="Google Shape;135;p5"/>
          <p:cNvSpPr txBox="1"/>
          <p:nvPr/>
        </p:nvSpPr>
        <p:spPr>
          <a:xfrm>
            <a:off x="2411112" y="297247"/>
            <a:ext cx="7369775"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THE BATTLE OF HOPELESSNESS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txBox="1"/>
          <p:nvPr/>
        </p:nvSpPr>
        <p:spPr>
          <a:xfrm>
            <a:off x="1003471" y="953755"/>
            <a:ext cx="1018505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U.S. Surgeon General warns that the nation is facing a public health crisis in caring for children and adolescents with behavioral, psychological, and emotional challenges.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txBox="1"/>
          <p:nvPr/>
        </p:nvSpPr>
        <p:spPr>
          <a:xfrm>
            <a:off x="2411112" y="1942666"/>
            <a:ext cx="3445991"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The percentage of adolescents reporting at least </a:t>
            </a: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one major depressive episode</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 in the past year </a:t>
            </a: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increased nearly 90%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8" name="Google Shape;138;p5"/>
          <p:cNvPicPr preferRelativeResize="0"/>
          <p:nvPr/>
        </p:nvPicPr>
        <p:blipFill rotWithShape="1">
          <a:blip r:embed="rId5">
            <a:alphaModFix/>
          </a:blip>
          <a:srcRect/>
          <a:stretch/>
        </p:blipFill>
        <p:spPr>
          <a:xfrm>
            <a:off x="1003471" y="2074045"/>
            <a:ext cx="1073848" cy="937573"/>
          </a:xfrm>
          <a:prstGeom prst="rect">
            <a:avLst/>
          </a:prstGeom>
          <a:noFill/>
          <a:ln>
            <a:noFill/>
          </a:ln>
        </p:spPr>
      </p:pic>
      <p:cxnSp>
        <p:nvCxnSpPr>
          <p:cNvPr id="139" name="Google Shape;139;p5"/>
          <p:cNvCxnSpPr/>
          <p:nvPr/>
        </p:nvCxnSpPr>
        <p:spPr>
          <a:xfrm>
            <a:off x="931492" y="3429000"/>
            <a:ext cx="5349375" cy="0"/>
          </a:xfrm>
          <a:prstGeom prst="straightConnector1">
            <a:avLst/>
          </a:prstGeom>
          <a:noFill/>
          <a:ln w="22225" cap="flat" cmpd="sng">
            <a:solidFill>
              <a:srgbClr val="2880C2"/>
            </a:solidFill>
            <a:prstDash val="dot"/>
            <a:round/>
            <a:headEnd type="none" w="sm" len="sm"/>
            <a:tailEnd type="none" w="sm" len="sm"/>
          </a:ln>
        </p:spPr>
      </p:cxnSp>
      <p:sp>
        <p:nvSpPr>
          <p:cNvPr id="140" name="Google Shape;140;p5"/>
          <p:cNvSpPr txBox="1"/>
          <p:nvPr/>
        </p:nvSpPr>
        <p:spPr>
          <a:xfrm>
            <a:off x="2411112" y="3697067"/>
            <a:ext cx="298879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3 Million </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had serious thoughts of suicide</a:t>
            </a:r>
            <a:endParaRPr kumimoji="0" sz="1800" b="1" i="0" u="none" strike="noStrike" kern="0" cap="none" spc="0" normalizeH="0" baseline="0" noProof="0">
              <a:ln>
                <a:noFill/>
              </a:ln>
              <a:solidFill>
                <a:srgbClr val="35455E"/>
              </a:solidFill>
              <a:effectLst/>
              <a:uLnTx/>
              <a:uFillTx/>
              <a:latin typeface="Arial"/>
              <a:ea typeface="Arial"/>
              <a:cs typeface="Arial"/>
              <a:sym typeface="Arial"/>
            </a:endParaRPr>
          </a:p>
        </p:txBody>
      </p:sp>
      <p:pic>
        <p:nvPicPr>
          <p:cNvPr id="141" name="Google Shape;141;p5"/>
          <p:cNvPicPr preferRelativeResize="0"/>
          <p:nvPr/>
        </p:nvPicPr>
        <p:blipFill rotWithShape="1">
          <a:blip r:embed="rId6">
            <a:alphaModFix/>
          </a:blip>
          <a:srcRect/>
          <a:stretch/>
        </p:blipFill>
        <p:spPr>
          <a:xfrm>
            <a:off x="1125152" y="3649070"/>
            <a:ext cx="988081" cy="694327"/>
          </a:xfrm>
          <a:prstGeom prst="rect">
            <a:avLst/>
          </a:prstGeom>
          <a:noFill/>
          <a:ln>
            <a:noFill/>
          </a:ln>
        </p:spPr>
      </p:pic>
      <p:sp>
        <p:nvSpPr>
          <p:cNvPr id="142" name="Google Shape;142;p5"/>
          <p:cNvSpPr txBox="1"/>
          <p:nvPr/>
        </p:nvSpPr>
        <p:spPr>
          <a:xfrm>
            <a:off x="2411112" y="4885255"/>
            <a:ext cx="298879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Nearly 3/4 </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of troubled youth </a:t>
            </a: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do not get the care</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 they need</a:t>
            </a:r>
            <a:endParaRPr kumimoji="0" sz="1800" b="1" i="0" u="none" strike="noStrike" kern="0" cap="none" spc="0" normalizeH="0" baseline="0" noProof="0">
              <a:ln>
                <a:noFill/>
              </a:ln>
              <a:solidFill>
                <a:srgbClr val="35455E"/>
              </a:solidFill>
              <a:effectLst/>
              <a:uLnTx/>
              <a:uFillTx/>
              <a:latin typeface="Arial"/>
              <a:ea typeface="Arial"/>
              <a:cs typeface="Arial"/>
              <a:sym typeface="Arial"/>
            </a:endParaRPr>
          </a:p>
        </p:txBody>
      </p:sp>
      <p:pic>
        <p:nvPicPr>
          <p:cNvPr id="143" name="Google Shape;143;p5"/>
          <p:cNvPicPr preferRelativeResize="0"/>
          <p:nvPr/>
        </p:nvPicPr>
        <p:blipFill rotWithShape="1">
          <a:blip r:embed="rId7">
            <a:alphaModFix/>
          </a:blip>
          <a:srcRect/>
          <a:stretch/>
        </p:blipFill>
        <p:spPr>
          <a:xfrm>
            <a:off x="1067803" y="5066177"/>
            <a:ext cx="1171173" cy="513882"/>
          </a:xfrm>
          <a:prstGeom prst="rect">
            <a:avLst/>
          </a:prstGeom>
          <a:noFill/>
          <a:ln>
            <a:noFill/>
          </a:ln>
        </p:spPr>
      </p:pic>
      <p:cxnSp>
        <p:nvCxnSpPr>
          <p:cNvPr id="144" name="Google Shape;144;p5"/>
          <p:cNvCxnSpPr/>
          <p:nvPr/>
        </p:nvCxnSpPr>
        <p:spPr>
          <a:xfrm>
            <a:off x="931492" y="4666720"/>
            <a:ext cx="5349375" cy="0"/>
          </a:xfrm>
          <a:prstGeom prst="straightConnector1">
            <a:avLst/>
          </a:prstGeom>
          <a:noFill/>
          <a:ln w="22225" cap="flat" cmpd="sng">
            <a:solidFill>
              <a:srgbClr val="2880C2"/>
            </a:solidFill>
            <a:prstDash val="dot"/>
            <a:round/>
            <a:headEnd type="none" w="sm" len="sm"/>
            <a:tailEnd type="none" w="sm" len="sm"/>
          </a:ln>
        </p:spPr>
      </p:cxnSp>
      <p:sp>
        <p:nvSpPr>
          <p:cNvPr id="145" name="Google Shape;145;p5"/>
          <p:cNvSpPr txBox="1"/>
          <p:nvPr/>
        </p:nvSpPr>
        <p:spPr>
          <a:xfrm>
            <a:off x="8066265" y="1957826"/>
            <a:ext cx="3085885"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Black children </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nearly </a:t>
            </a: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twice as likely to die by suicide</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 than White children</a:t>
            </a:r>
            <a:endParaRPr kumimoji="0" sz="1800" b="1" i="0" u="none" strike="noStrike" kern="0" cap="none" spc="0" normalizeH="0" baseline="0" noProof="0">
              <a:ln>
                <a:noFill/>
              </a:ln>
              <a:solidFill>
                <a:srgbClr val="35455E"/>
              </a:solidFill>
              <a:effectLst/>
              <a:uLnTx/>
              <a:uFillTx/>
              <a:latin typeface="Arial"/>
              <a:ea typeface="Arial"/>
              <a:cs typeface="Arial"/>
              <a:sym typeface="Arial"/>
            </a:endParaRPr>
          </a:p>
        </p:txBody>
      </p:sp>
      <p:sp>
        <p:nvSpPr>
          <p:cNvPr id="146" name="Google Shape;146;p5"/>
          <p:cNvSpPr txBox="1"/>
          <p:nvPr/>
        </p:nvSpPr>
        <p:spPr>
          <a:xfrm>
            <a:off x="8092695" y="3464038"/>
            <a:ext cx="2382300" cy="1477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1 in 3 </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high school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students report </a:t>
            </a:r>
            <a:r>
              <a:rPr kumimoji="0" lang="en-US" sz="1800" b="1" i="0" u="none" strike="noStrike" kern="0" cap="none" spc="0" normalizeH="0" baseline="0" noProof="0">
                <a:ln>
                  <a:noFill/>
                </a:ln>
                <a:solidFill>
                  <a:srgbClr val="35455E"/>
                </a:solidFill>
                <a:effectLst/>
                <a:uLnTx/>
                <a:uFillTx/>
                <a:latin typeface="Arial"/>
                <a:ea typeface="Arial"/>
                <a:cs typeface="Arial"/>
                <a:sym typeface="Arial"/>
              </a:rPr>
              <a:t>persistent feelings of sadness</a:t>
            </a:r>
            <a:r>
              <a:rPr kumimoji="0" lang="en-US" sz="1800" b="0" i="0" u="none" strike="noStrike" kern="0" cap="none" spc="0" normalizeH="0" baseline="0" noProof="0">
                <a:ln>
                  <a:noFill/>
                </a:ln>
                <a:solidFill>
                  <a:srgbClr val="35455E"/>
                </a:solidFill>
                <a:effectLst/>
                <a:uLnTx/>
                <a:uFillTx/>
                <a:latin typeface="Arial"/>
                <a:ea typeface="Arial"/>
                <a:cs typeface="Arial"/>
                <a:sym typeface="Arial"/>
              </a:rPr>
              <a:t> or hopelessness</a:t>
            </a:r>
            <a:endParaRPr kumimoji="0" sz="1800" b="1" i="0" u="none" strike="noStrike" kern="0" cap="none" spc="0" normalizeH="0" baseline="0" noProof="0">
              <a:ln>
                <a:noFill/>
              </a:ln>
              <a:solidFill>
                <a:srgbClr val="35455E"/>
              </a:solidFill>
              <a:effectLst/>
              <a:uLnTx/>
              <a:uFillTx/>
              <a:latin typeface="Arial"/>
              <a:ea typeface="Arial"/>
              <a:cs typeface="Arial"/>
              <a:sym typeface="Arial"/>
            </a:endParaRPr>
          </a:p>
        </p:txBody>
      </p:sp>
      <p:cxnSp>
        <p:nvCxnSpPr>
          <p:cNvPr id="147" name="Google Shape;147;p5"/>
          <p:cNvCxnSpPr/>
          <p:nvPr/>
        </p:nvCxnSpPr>
        <p:spPr>
          <a:xfrm rot="10800000">
            <a:off x="6280867" y="1942666"/>
            <a:ext cx="0" cy="3950143"/>
          </a:xfrm>
          <a:prstGeom prst="straightConnector1">
            <a:avLst/>
          </a:prstGeom>
          <a:noFill/>
          <a:ln w="22225" cap="flat" cmpd="sng">
            <a:solidFill>
              <a:srgbClr val="2880C2"/>
            </a:solidFill>
            <a:prstDash val="dot"/>
            <a:round/>
            <a:headEnd type="none" w="sm" len="sm"/>
            <a:tailEnd type="none" w="sm" len="sm"/>
          </a:ln>
        </p:spPr>
      </p:cxnSp>
      <p:cxnSp>
        <p:nvCxnSpPr>
          <p:cNvPr id="148" name="Google Shape;148;p5"/>
          <p:cNvCxnSpPr/>
          <p:nvPr/>
        </p:nvCxnSpPr>
        <p:spPr>
          <a:xfrm>
            <a:off x="6340566" y="3191122"/>
            <a:ext cx="4969118" cy="0"/>
          </a:xfrm>
          <a:prstGeom prst="straightConnector1">
            <a:avLst/>
          </a:prstGeom>
          <a:noFill/>
          <a:ln w="22225" cap="flat" cmpd="sng">
            <a:solidFill>
              <a:srgbClr val="2880C2"/>
            </a:solidFill>
            <a:prstDash val="dot"/>
            <a:round/>
            <a:headEnd type="none" w="sm" len="sm"/>
            <a:tailEnd type="none" w="sm" len="sm"/>
          </a:ln>
        </p:spPr>
      </p:cxnSp>
      <p:pic>
        <p:nvPicPr>
          <p:cNvPr id="149" name="Google Shape;149;p5"/>
          <p:cNvPicPr preferRelativeResize="0"/>
          <p:nvPr/>
        </p:nvPicPr>
        <p:blipFill rotWithShape="1">
          <a:blip r:embed="rId8">
            <a:alphaModFix/>
          </a:blip>
          <a:srcRect/>
          <a:stretch/>
        </p:blipFill>
        <p:spPr>
          <a:xfrm>
            <a:off x="6843088" y="2157882"/>
            <a:ext cx="799412" cy="474376"/>
          </a:xfrm>
          <a:prstGeom prst="rect">
            <a:avLst/>
          </a:prstGeom>
          <a:noFill/>
          <a:ln>
            <a:noFill/>
          </a:ln>
        </p:spPr>
      </p:pic>
      <p:pic>
        <p:nvPicPr>
          <p:cNvPr id="150" name="Google Shape;150;p5"/>
          <p:cNvPicPr preferRelativeResize="0"/>
          <p:nvPr/>
        </p:nvPicPr>
        <p:blipFill rotWithShape="1">
          <a:blip r:embed="rId9">
            <a:alphaModFix/>
          </a:blip>
          <a:srcRect/>
          <a:stretch/>
        </p:blipFill>
        <p:spPr>
          <a:xfrm>
            <a:off x="6830258" y="3666878"/>
            <a:ext cx="887507" cy="11132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F54D-FF4D-49E7-81BC-D08BB40C6EE2}"/>
              </a:ext>
            </a:extLst>
          </p:cNvPr>
          <p:cNvSpPr>
            <a:spLocks noGrp="1"/>
          </p:cNvSpPr>
          <p:nvPr>
            <p:ph type="title"/>
          </p:nvPr>
        </p:nvSpPr>
        <p:spPr/>
        <p:txBody>
          <a:bodyPr>
            <a:normAutofit fontScale="90000"/>
          </a:bodyPr>
          <a:lstStyle/>
          <a:p>
            <a:r>
              <a:rPr lang="en-US" dirty="0">
                <a:solidFill>
                  <a:srgbClr val="E5871E"/>
                </a:solidFill>
              </a:rPr>
              <a:t>WARREN COUNTY CHILDREN’S SHELTER</a:t>
            </a:r>
          </a:p>
        </p:txBody>
      </p:sp>
      <p:sp>
        <p:nvSpPr>
          <p:cNvPr id="3" name="Text Placeholder 2">
            <a:extLst>
              <a:ext uri="{FF2B5EF4-FFF2-40B4-BE49-F238E27FC236}">
                <a16:creationId xmlns:a16="http://schemas.microsoft.com/office/drawing/2014/main" id="{8FD56FD2-3E37-4DF3-8ACA-C42B35542068}"/>
              </a:ext>
            </a:extLst>
          </p:cNvPr>
          <p:cNvSpPr>
            <a:spLocks noGrp="1"/>
          </p:cNvSpPr>
          <p:nvPr>
            <p:ph type="body" idx="1"/>
          </p:nvPr>
        </p:nvSpPr>
        <p:spPr>
          <a:xfrm>
            <a:off x="1642638" y="1163473"/>
            <a:ext cx="9862623" cy="854182"/>
          </a:xfrm>
        </p:spPr>
        <p:txBody>
          <a:bodyPr/>
          <a:lstStyle/>
          <a:p>
            <a:r>
              <a:rPr lang="en-US" dirty="0"/>
              <a:t>Emergency shelter providing diagnostic/evaluation services for abused, neglected, runaway and homeless children and youth.</a:t>
            </a:r>
          </a:p>
        </p:txBody>
      </p:sp>
      <p:sp>
        <p:nvSpPr>
          <p:cNvPr id="4" name="Content Placeholder 3">
            <a:extLst>
              <a:ext uri="{FF2B5EF4-FFF2-40B4-BE49-F238E27FC236}">
                <a16:creationId xmlns:a16="http://schemas.microsoft.com/office/drawing/2014/main" id="{9768C105-3655-49E1-95EF-9152083E1FD6}"/>
              </a:ext>
            </a:extLst>
          </p:cNvPr>
          <p:cNvSpPr>
            <a:spLocks noGrp="1"/>
          </p:cNvSpPr>
          <p:nvPr>
            <p:ph sz="half" idx="2"/>
          </p:nvPr>
        </p:nvSpPr>
        <p:spPr>
          <a:xfrm>
            <a:off x="429241" y="2230524"/>
            <a:ext cx="6404477" cy="3945449"/>
          </a:xfrm>
        </p:spPr>
        <p:txBody>
          <a:bodyPr/>
          <a:lstStyle/>
          <a:p>
            <a:pPr marL="285750" indent="-285750">
              <a:lnSpc>
                <a:spcPct val="100000"/>
              </a:lnSpc>
            </a:pPr>
            <a:r>
              <a:rPr lang="en-US" sz="1400" dirty="0">
                <a:solidFill>
                  <a:srgbClr val="253245"/>
                </a:solidFill>
                <a:latin typeface="+mn-lt"/>
              </a:rPr>
              <a:t>Children and adolescents ages 17 and younger</a:t>
            </a:r>
          </a:p>
          <a:p>
            <a:pPr marL="285750" indent="-285750">
              <a:lnSpc>
                <a:spcPct val="100000"/>
              </a:lnSpc>
            </a:pPr>
            <a:r>
              <a:rPr lang="en-US" sz="1400" dirty="0">
                <a:solidFill>
                  <a:srgbClr val="253245"/>
                </a:solidFill>
                <a:latin typeface="+mn-lt"/>
              </a:rPr>
              <a:t>Registered National Safe Place providing a warm, home-like environment</a:t>
            </a:r>
          </a:p>
          <a:p>
            <a:pPr marL="285750" indent="-285750">
              <a:lnSpc>
                <a:spcPct val="100000"/>
              </a:lnSpc>
            </a:pPr>
            <a:r>
              <a:rPr lang="en-US" sz="1400" dirty="0">
                <a:solidFill>
                  <a:srgbClr val="253245"/>
                </a:solidFill>
                <a:latin typeface="+mn-lt"/>
              </a:rPr>
              <a:t>Admissions available 24 hours a day, 7 days a week </a:t>
            </a:r>
          </a:p>
          <a:p>
            <a:pPr marL="285750" indent="-285750">
              <a:lnSpc>
                <a:spcPct val="100000"/>
              </a:lnSpc>
            </a:pPr>
            <a:r>
              <a:rPr lang="en-US" sz="1400" dirty="0">
                <a:solidFill>
                  <a:srgbClr val="253245"/>
                </a:solidFill>
                <a:latin typeface="+mn-lt"/>
              </a:rPr>
              <a:t>Residents have access to the following services while at WCCS:</a:t>
            </a:r>
          </a:p>
          <a:p>
            <a:pPr marL="742950" lvl="1" indent="-285750">
              <a:lnSpc>
                <a:spcPct val="100000"/>
              </a:lnSpc>
            </a:pPr>
            <a:r>
              <a:rPr lang="en-US" sz="1400" dirty="0">
                <a:solidFill>
                  <a:srgbClr val="253245"/>
                </a:solidFill>
                <a:latin typeface="+mn-lt"/>
              </a:rPr>
              <a:t>Medical, dental, vision and psychological care</a:t>
            </a:r>
          </a:p>
          <a:p>
            <a:pPr marL="742950" lvl="1" indent="-285750">
              <a:lnSpc>
                <a:spcPct val="100000"/>
              </a:lnSpc>
            </a:pPr>
            <a:r>
              <a:rPr lang="en-US" sz="1400" dirty="0">
                <a:solidFill>
                  <a:srgbClr val="253245"/>
                </a:solidFill>
                <a:latin typeface="+mn-lt"/>
              </a:rPr>
              <a:t>Crisis intervention</a:t>
            </a:r>
          </a:p>
          <a:p>
            <a:pPr marL="742950" lvl="1" indent="-285750">
              <a:lnSpc>
                <a:spcPct val="100000"/>
              </a:lnSpc>
            </a:pPr>
            <a:r>
              <a:rPr lang="en-US" sz="1400" dirty="0">
                <a:solidFill>
                  <a:srgbClr val="253245"/>
                </a:solidFill>
                <a:latin typeface="+mn-lt"/>
              </a:rPr>
              <a:t>Individual counseling and group counseling</a:t>
            </a:r>
          </a:p>
          <a:p>
            <a:pPr marL="742950" lvl="1" indent="-285750">
              <a:lnSpc>
                <a:spcPct val="100000"/>
              </a:lnSpc>
            </a:pPr>
            <a:r>
              <a:rPr lang="en-US" sz="1400" dirty="0">
                <a:solidFill>
                  <a:srgbClr val="253245"/>
                </a:solidFill>
                <a:latin typeface="+mn-lt"/>
              </a:rPr>
              <a:t>Case management</a:t>
            </a:r>
          </a:p>
          <a:p>
            <a:pPr marL="742950" lvl="1" indent="-285750">
              <a:lnSpc>
                <a:spcPct val="100000"/>
              </a:lnSpc>
            </a:pPr>
            <a:r>
              <a:rPr lang="en-US" sz="1400" dirty="0">
                <a:solidFill>
                  <a:srgbClr val="253245"/>
                </a:solidFill>
                <a:latin typeface="+mn-lt"/>
              </a:rPr>
              <a:t>Behavioral management</a:t>
            </a:r>
          </a:p>
          <a:p>
            <a:pPr marL="742950" lvl="1" indent="-285750">
              <a:lnSpc>
                <a:spcPct val="100000"/>
              </a:lnSpc>
            </a:pPr>
            <a:r>
              <a:rPr lang="en-US" sz="1400" dirty="0">
                <a:solidFill>
                  <a:srgbClr val="253245"/>
                </a:solidFill>
                <a:latin typeface="+mn-lt"/>
              </a:rPr>
              <a:t>Aftercare counseling services</a:t>
            </a:r>
          </a:p>
          <a:p>
            <a:pPr marL="742950" lvl="1" indent="-285750">
              <a:lnSpc>
                <a:spcPct val="100000"/>
              </a:lnSpc>
            </a:pPr>
            <a:r>
              <a:rPr lang="en-US" sz="1400" dirty="0">
                <a:solidFill>
                  <a:srgbClr val="253245"/>
                </a:solidFill>
                <a:latin typeface="+mn-lt"/>
              </a:rPr>
              <a:t>Educational and life skills support</a:t>
            </a:r>
          </a:p>
          <a:p>
            <a:pPr marL="742950" lvl="1" indent="-285750">
              <a:lnSpc>
                <a:spcPct val="100000"/>
              </a:lnSpc>
            </a:pPr>
            <a:r>
              <a:rPr lang="en-US" sz="1400" dirty="0">
                <a:solidFill>
                  <a:srgbClr val="253245"/>
                </a:solidFill>
                <a:latin typeface="+mn-lt"/>
              </a:rPr>
              <a:t>Recreational activities</a:t>
            </a:r>
          </a:p>
          <a:p>
            <a:pPr>
              <a:lnSpc>
                <a:spcPct val="100000"/>
              </a:lnSpc>
            </a:pPr>
            <a:r>
              <a:rPr lang="en-US" sz="1400" dirty="0">
                <a:solidFill>
                  <a:srgbClr val="253245"/>
                </a:solidFill>
                <a:latin typeface="+mn-lt"/>
              </a:rPr>
              <a:t>Partnership with the National Runaway and Homeless Youth Program</a:t>
            </a:r>
          </a:p>
          <a:p>
            <a:pPr marL="0" indent="0">
              <a:lnSpc>
                <a:spcPct val="100000"/>
              </a:lnSpc>
              <a:buNone/>
            </a:pPr>
            <a:endParaRPr lang="en-US" sz="1200" dirty="0"/>
          </a:p>
        </p:txBody>
      </p:sp>
      <p:pic>
        <p:nvPicPr>
          <p:cNvPr id="7" name="Picture 6">
            <a:extLst>
              <a:ext uri="{FF2B5EF4-FFF2-40B4-BE49-F238E27FC236}">
                <a16:creationId xmlns:a16="http://schemas.microsoft.com/office/drawing/2014/main" id="{8D3CAA80-DF6B-4090-9A0A-3E3222F1DB42}"/>
              </a:ext>
            </a:extLst>
          </p:cNvPr>
          <p:cNvPicPr>
            <a:picLocks noChangeAspect="1"/>
          </p:cNvPicPr>
          <p:nvPr/>
        </p:nvPicPr>
        <p:blipFill>
          <a:blip r:embed="rId2"/>
          <a:stretch>
            <a:fillRect/>
          </a:stretch>
        </p:blipFill>
        <p:spPr>
          <a:xfrm>
            <a:off x="429241" y="1118692"/>
            <a:ext cx="987721" cy="972755"/>
          </a:xfrm>
          <a:prstGeom prst="rect">
            <a:avLst/>
          </a:prstGeom>
        </p:spPr>
      </p:pic>
      <p:sp>
        <p:nvSpPr>
          <p:cNvPr id="9" name="TextBox 8">
            <a:extLst>
              <a:ext uri="{FF2B5EF4-FFF2-40B4-BE49-F238E27FC236}">
                <a16:creationId xmlns:a16="http://schemas.microsoft.com/office/drawing/2014/main" id="{5AF22AA5-BEBF-4D43-9F88-183C7848D024}"/>
              </a:ext>
            </a:extLst>
          </p:cNvPr>
          <p:cNvSpPr txBox="1"/>
          <p:nvPr/>
        </p:nvSpPr>
        <p:spPr>
          <a:xfrm>
            <a:off x="8642918" y="5733675"/>
            <a:ext cx="1593273"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VICKSBURG</a:t>
            </a:r>
          </a:p>
        </p:txBody>
      </p:sp>
      <p:pic>
        <p:nvPicPr>
          <p:cNvPr id="10" name="Picture 9">
            <a:extLst>
              <a:ext uri="{FF2B5EF4-FFF2-40B4-BE49-F238E27FC236}">
                <a16:creationId xmlns:a16="http://schemas.microsoft.com/office/drawing/2014/main" id="{20ABA7A8-7D85-45E2-AE25-8813FF2FB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323" y="5694527"/>
            <a:ext cx="494595" cy="494595"/>
          </a:xfrm>
          <a:prstGeom prst="rect">
            <a:avLst/>
          </a:prstGeom>
        </p:spPr>
      </p:pic>
      <p:pic>
        <p:nvPicPr>
          <p:cNvPr id="6" name="Picture 5">
            <a:extLst>
              <a:ext uri="{FF2B5EF4-FFF2-40B4-BE49-F238E27FC236}">
                <a16:creationId xmlns:a16="http://schemas.microsoft.com/office/drawing/2014/main" id="{B0E46C97-1236-4C85-8AE9-B7DD89E02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499" y="3429000"/>
            <a:ext cx="3736856" cy="2404877"/>
          </a:xfrm>
          <a:prstGeom prst="rect">
            <a:avLst/>
          </a:prstGeom>
        </p:spPr>
      </p:pic>
    </p:spTree>
    <p:extLst>
      <p:ext uri="{BB962C8B-B14F-4D97-AF65-F5344CB8AC3E}">
        <p14:creationId xmlns:p14="http://schemas.microsoft.com/office/powerpoint/2010/main" val="249218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7EF5-D6A2-45D6-A2E9-2766BAE70025}"/>
              </a:ext>
            </a:extLst>
          </p:cNvPr>
          <p:cNvSpPr>
            <a:spLocks noGrp="1"/>
          </p:cNvSpPr>
          <p:nvPr>
            <p:ph type="title"/>
          </p:nvPr>
        </p:nvSpPr>
        <p:spPr/>
        <p:txBody>
          <a:bodyPr>
            <a:normAutofit fontScale="90000"/>
          </a:bodyPr>
          <a:lstStyle/>
          <a:p>
            <a:r>
              <a:rPr lang="en-US" dirty="0">
                <a:solidFill>
                  <a:srgbClr val="E5871E"/>
                </a:solidFill>
              </a:rPr>
              <a:t>LINK</a:t>
            </a:r>
          </a:p>
        </p:txBody>
      </p:sp>
      <p:sp>
        <p:nvSpPr>
          <p:cNvPr id="3" name="Text Placeholder 2">
            <a:extLst>
              <a:ext uri="{FF2B5EF4-FFF2-40B4-BE49-F238E27FC236}">
                <a16:creationId xmlns:a16="http://schemas.microsoft.com/office/drawing/2014/main" id="{220EA26C-C96D-44FC-AE93-9BB393B3E98D}"/>
              </a:ext>
            </a:extLst>
          </p:cNvPr>
          <p:cNvSpPr>
            <a:spLocks noGrp="1"/>
          </p:cNvSpPr>
          <p:nvPr>
            <p:ph type="body" idx="1"/>
          </p:nvPr>
        </p:nvSpPr>
        <p:spPr>
          <a:xfrm>
            <a:off x="429241" y="1139988"/>
            <a:ext cx="11526053" cy="823912"/>
          </a:xfrm>
        </p:spPr>
        <p:txBody>
          <a:bodyPr/>
          <a:lstStyle/>
          <a:p>
            <a:r>
              <a:rPr lang="en-US" dirty="0"/>
              <a:t>Connects families with state, local and federal community resources to help prevent families from ending up in situations that lead to childhood trauma.</a:t>
            </a:r>
          </a:p>
        </p:txBody>
      </p:sp>
      <p:sp>
        <p:nvSpPr>
          <p:cNvPr id="4" name="Content Placeholder 3">
            <a:extLst>
              <a:ext uri="{FF2B5EF4-FFF2-40B4-BE49-F238E27FC236}">
                <a16:creationId xmlns:a16="http://schemas.microsoft.com/office/drawing/2014/main" id="{AF69E117-38B1-425A-B47A-E897890791B4}"/>
              </a:ext>
            </a:extLst>
          </p:cNvPr>
          <p:cNvSpPr>
            <a:spLocks noGrp="1"/>
          </p:cNvSpPr>
          <p:nvPr>
            <p:ph sz="half" idx="2"/>
          </p:nvPr>
        </p:nvSpPr>
        <p:spPr>
          <a:xfrm>
            <a:off x="429241" y="5776795"/>
            <a:ext cx="5157787" cy="487799"/>
          </a:xfrm>
        </p:spPr>
        <p:txBody>
          <a:bodyPr/>
          <a:lstStyle/>
          <a:p>
            <a:pPr marL="0" indent="0">
              <a:buNone/>
            </a:pPr>
            <a:r>
              <a:rPr lang="en-US" b="1" dirty="0">
                <a:solidFill>
                  <a:srgbClr val="9FCC50"/>
                </a:solidFill>
              </a:rPr>
              <a:t>FREE </a:t>
            </a:r>
            <a:r>
              <a:rPr lang="en-US" dirty="0">
                <a:solidFill>
                  <a:srgbClr val="9FCC50"/>
                </a:solidFill>
              </a:rPr>
              <a:t>to all Mississippi families</a:t>
            </a:r>
          </a:p>
        </p:txBody>
      </p:sp>
      <p:sp>
        <p:nvSpPr>
          <p:cNvPr id="8" name="Rectangle 7">
            <a:extLst>
              <a:ext uri="{FF2B5EF4-FFF2-40B4-BE49-F238E27FC236}">
                <a16:creationId xmlns:a16="http://schemas.microsoft.com/office/drawing/2014/main" id="{3D465144-B35B-4B33-9FE3-7CA450E8623A}"/>
              </a:ext>
            </a:extLst>
          </p:cNvPr>
          <p:cNvSpPr/>
          <p:nvPr/>
        </p:nvSpPr>
        <p:spPr>
          <a:xfrm>
            <a:off x="4801824" y="2331828"/>
            <a:ext cx="4186533" cy="3139321"/>
          </a:xfrm>
          <a:prstGeom prst="rect">
            <a:avLst/>
          </a:prstGeom>
        </p:spPr>
        <p:txBody>
          <a:bodyPr wrap="square">
            <a:spAutoFit/>
          </a:bodyPr>
          <a:lstStyle/>
          <a:p>
            <a:pPr lvl="0">
              <a:defRPr/>
            </a:pPr>
            <a:r>
              <a:rPr lang="en-US" b="1" dirty="0">
                <a:solidFill>
                  <a:srgbClr val="0081C5"/>
                </a:solidFill>
                <a:latin typeface="Arial" panose="020B0604020202020204" pitchFamily="34" charset="0"/>
                <a:cs typeface="Arial" panose="020B0604020202020204" pitchFamily="34" charset="0"/>
              </a:rPr>
              <a:t>Provides FREE Community Education Classes on:</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Active parenting</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Parenting skills</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Teen pregnancy prevention</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Substance abuse</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Child development</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Domestic violence prevention</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Mental health</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Suicide prevention</a:t>
            </a:r>
          </a:p>
          <a:p>
            <a:pPr marL="742950" lvl="1" indent="-285750">
              <a:buFont typeface="Arial" panose="020B0604020202020204" pitchFamily="34" charset="0"/>
              <a:buChar char="•"/>
              <a:defRPr/>
            </a:pPr>
            <a:r>
              <a:rPr lang="en-US" dirty="0">
                <a:solidFill>
                  <a:srgbClr val="37455F"/>
                </a:solidFill>
                <a:latin typeface="Arial" panose="020B0604020202020204" pitchFamily="34" charset="0"/>
                <a:cs typeface="Arial" panose="020B0604020202020204" pitchFamily="34" charset="0"/>
              </a:rPr>
              <a:t>Child abuse/neglect awareness</a:t>
            </a:r>
          </a:p>
        </p:txBody>
      </p:sp>
      <p:sp>
        <p:nvSpPr>
          <p:cNvPr id="10" name="TextBox 9">
            <a:extLst>
              <a:ext uri="{FF2B5EF4-FFF2-40B4-BE49-F238E27FC236}">
                <a16:creationId xmlns:a16="http://schemas.microsoft.com/office/drawing/2014/main" id="{A3AE5453-F1E6-49B0-90AA-F5D1C7FC20F2}"/>
              </a:ext>
            </a:extLst>
          </p:cNvPr>
          <p:cNvSpPr txBox="1"/>
          <p:nvPr/>
        </p:nvSpPr>
        <p:spPr>
          <a:xfrm>
            <a:off x="6604455" y="5844849"/>
            <a:ext cx="5158304" cy="369332"/>
          </a:xfrm>
          <a:prstGeom prst="rect">
            <a:avLst/>
          </a:prstGeom>
          <a:noFill/>
        </p:spPr>
        <p:txBody>
          <a:bodyPr wrap="square" rtlCol="0">
            <a:spAutoFit/>
          </a:bodyPr>
          <a:lstStyle/>
          <a:p>
            <a:r>
              <a:rPr lang="en-US" b="1" dirty="0">
                <a:solidFill>
                  <a:srgbClr val="0081C5"/>
                </a:solidFill>
                <a:latin typeface="Arial" panose="020B0604020202020204" pitchFamily="34" charset="0"/>
                <a:cs typeface="Arial" panose="020B0604020202020204" pitchFamily="34" charset="0"/>
              </a:rPr>
              <a:t>SERVING COMMUNITIES STATEWIDE</a:t>
            </a:r>
          </a:p>
        </p:txBody>
      </p:sp>
      <p:sp>
        <p:nvSpPr>
          <p:cNvPr id="11" name="TextBox 10">
            <a:extLst>
              <a:ext uri="{FF2B5EF4-FFF2-40B4-BE49-F238E27FC236}">
                <a16:creationId xmlns:a16="http://schemas.microsoft.com/office/drawing/2014/main" id="{00E1859B-08B4-46FE-81D3-269388C21B7E}"/>
              </a:ext>
            </a:extLst>
          </p:cNvPr>
          <p:cNvSpPr txBox="1"/>
          <p:nvPr/>
        </p:nvSpPr>
        <p:spPr>
          <a:xfrm>
            <a:off x="403138" y="6406907"/>
            <a:ext cx="8307421" cy="261610"/>
          </a:xfrm>
          <a:prstGeom prst="rect">
            <a:avLst/>
          </a:prstGeom>
          <a:noFill/>
        </p:spPr>
        <p:txBody>
          <a:bodyPr wrap="square" rtlCol="0">
            <a:spAutoFit/>
          </a:bodyPr>
          <a:lstStyle/>
          <a:p>
            <a:r>
              <a:rPr lang="en-US" sz="1100" i="1" dirty="0">
                <a:solidFill>
                  <a:srgbClr val="9FCC50"/>
                </a:solidFill>
              </a:rPr>
              <a:t>Funded by a grant through the Mississippi Department of Human Services</a:t>
            </a:r>
          </a:p>
        </p:txBody>
      </p:sp>
      <p:pic>
        <p:nvPicPr>
          <p:cNvPr id="12" name="Picture 11">
            <a:extLst>
              <a:ext uri="{FF2B5EF4-FFF2-40B4-BE49-F238E27FC236}">
                <a16:creationId xmlns:a16="http://schemas.microsoft.com/office/drawing/2014/main" id="{DB1013AF-128B-41B7-8BAB-E065D8343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9216" y="5776795"/>
            <a:ext cx="494595" cy="494595"/>
          </a:xfrm>
          <a:prstGeom prst="rect">
            <a:avLst/>
          </a:prstGeom>
        </p:spPr>
      </p:pic>
      <p:sp>
        <p:nvSpPr>
          <p:cNvPr id="13" name="Content Placeholder 3">
            <a:extLst>
              <a:ext uri="{FF2B5EF4-FFF2-40B4-BE49-F238E27FC236}">
                <a16:creationId xmlns:a16="http://schemas.microsoft.com/office/drawing/2014/main" id="{73300C66-A0F0-426F-A3D3-AC2E0F37321A}"/>
              </a:ext>
            </a:extLst>
          </p:cNvPr>
          <p:cNvSpPr txBox="1">
            <a:spLocks/>
          </p:cNvSpPr>
          <p:nvPr/>
        </p:nvSpPr>
        <p:spPr>
          <a:xfrm>
            <a:off x="451995" y="2361012"/>
            <a:ext cx="4684209" cy="3115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745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45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45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45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45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81C5"/>
                </a:solidFill>
              </a:rPr>
              <a:t>Resource areas include:</a:t>
            </a:r>
          </a:p>
          <a:p>
            <a:pPr lvl="1"/>
            <a:r>
              <a:rPr lang="en-US" sz="1800" dirty="0"/>
              <a:t>Financial Assistance</a:t>
            </a:r>
          </a:p>
          <a:p>
            <a:pPr lvl="1"/>
            <a:r>
              <a:rPr lang="en-US" sz="1800" dirty="0"/>
              <a:t>Mental and Behavioral Health Treatment</a:t>
            </a:r>
          </a:p>
          <a:p>
            <a:pPr lvl="1"/>
            <a:r>
              <a:rPr lang="en-US" sz="1800" dirty="0"/>
              <a:t>Employment Assistance</a:t>
            </a:r>
          </a:p>
          <a:p>
            <a:pPr lvl="1"/>
            <a:r>
              <a:rPr lang="en-US" sz="1800" dirty="0"/>
              <a:t>Parenting Education</a:t>
            </a:r>
          </a:p>
          <a:p>
            <a:pPr lvl="1"/>
            <a:r>
              <a:rPr lang="en-US" sz="1800" dirty="0"/>
              <a:t>Food Assistance</a:t>
            </a:r>
          </a:p>
          <a:p>
            <a:pPr lvl="1"/>
            <a:r>
              <a:rPr lang="en-US" sz="1800" dirty="0"/>
              <a:t>Childcare Assistance</a:t>
            </a:r>
          </a:p>
          <a:p>
            <a:pPr lvl="1"/>
            <a:r>
              <a:rPr lang="en-US" sz="1800" dirty="0"/>
              <a:t>Financial Literacy</a:t>
            </a:r>
          </a:p>
          <a:p>
            <a:pPr lvl="1"/>
            <a:r>
              <a:rPr lang="en-US" sz="1800" dirty="0"/>
              <a:t>Transportation Assistance </a:t>
            </a:r>
          </a:p>
          <a:p>
            <a:endParaRPr lang="en-US" sz="1200" dirty="0"/>
          </a:p>
        </p:txBody>
      </p:sp>
      <p:pic>
        <p:nvPicPr>
          <p:cNvPr id="15" name="Picture 14">
            <a:extLst>
              <a:ext uri="{FF2B5EF4-FFF2-40B4-BE49-F238E27FC236}">
                <a16:creationId xmlns:a16="http://schemas.microsoft.com/office/drawing/2014/main" id="{8635C3F4-0C72-4925-8DA0-B28C4E811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955" y="2273463"/>
            <a:ext cx="2432339" cy="1834631"/>
          </a:xfrm>
          <a:prstGeom prst="rect">
            <a:avLst/>
          </a:prstGeom>
        </p:spPr>
      </p:pic>
    </p:spTree>
    <p:extLst>
      <p:ext uri="{BB962C8B-B14F-4D97-AF65-F5344CB8AC3E}">
        <p14:creationId xmlns:p14="http://schemas.microsoft.com/office/powerpoint/2010/main" val="111967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descr="A diagram of a health care system&#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6" name="Google Shape;156;p6"/>
          <p:cNvSpPr txBox="1"/>
          <p:nvPr/>
        </p:nvSpPr>
        <p:spPr>
          <a:xfrm>
            <a:off x="558249" y="309279"/>
            <a:ext cx="7369775"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IT IS NOT WORKING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6"/>
          <p:cNvSpPr txBox="1"/>
          <p:nvPr/>
        </p:nvSpPr>
        <p:spPr>
          <a:xfrm>
            <a:off x="558249" y="1314702"/>
            <a:ext cx="4795804"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35455E"/>
                </a:solidFill>
                <a:effectLst/>
                <a:uLnTx/>
                <a:uFillTx/>
                <a:latin typeface="Arial"/>
                <a:ea typeface="Arial"/>
                <a:cs typeface="Arial"/>
                <a:sym typeface="Arial"/>
              </a:rPr>
              <a:t>The current ecosystem is confusing and inaccessible for children in need, inefficient for providers and costly for those bearing risk.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6"/>
          <p:cNvSpPr txBox="1"/>
          <p:nvPr/>
        </p:nvSpPr>
        <p:spPr>
          <a:xfrm>
            <a:off x="558249" y="2341666"/>
            <a:ext cx="619024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CHALLENGES WE ARE SEEING: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6"/>
          <p:cNvSpPr txBox="1"/>
          <p:nvPr/>
        </p:nvSpPr>
        <p:spPr>
          <a:xfrm>
            <a:off x="558249" y="2900813"/>
            <a:ext cx="6190200" cy="21240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Awareness and understanding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Access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Resources are s</a:t>
            </a:r>
            <a:r>
              <a:rPr kumimoji="0" lang="en-US" sz="2400" b="0" i="0" u="none" strike="noStrike" kern="0" cap="none" spc="0" normalizeH="0" baseline="0" noProof="0">
                <a:ln>
                  <a:noFill/>
                </a:ln>
                <a:solidFill>
                  <a:srgbClr val="35455E"/>
                </a:solidFill>
                <a:effectLst/>
                <a:uLnTx/>
                <a:uFillTx/>
                <a:latin typeface="Arial"/>
                <a:cs typeface="Arial"/>
                <a:sym typeface="Arial"/>
              </a:rPr>
              <a:t>iloed</a:t>
            </a: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 and reactive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Costs are rising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93"/>
          <p:cNvSpPr/>
          <p:nvPr/>
        </p:nvSpPr>
        <p:spPr>
          <a:xfrm>
            <a:off x="402163" y="1719650"/>
            <a:ext cx="7045200" cy="4410300"/>
          </a:xfrm>
          <a:prstGeom prst="roundRect">
            <a:avLst>
              <a:gd name="adj" fmla="val 2125"/>
            </a:avLst>
          </a:prstGeom>
          <a:solidFill>
            <a:srgbClr val="FF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4" name="Google Shape;464;p93"/>
          <p:cNvSpPr txBox="1"/>
          <p:nvPr/>
        </p:nvSpPr>
        <p:spPr>
          <a:xfrm>
            <a:off x="4174713" y="2490188"/>
            <a:ext cx="3095100" cy="2574300"/>
          </a:xfrm>
          <a:prstGeom prst="rect">
            <a:avLst/>
          </a:prstGeom>
          <a:noFill/>
          <a:ln>
            <a:noFill/>
          </a:ln>
        </p:spPr>
        <p:txBody>
          <a:bodyPr spcFirstLastPara="1" wrap="square" lIns="91425" tIns="91425" rIns="91425" bIns="91425" anchor="t" anchorCtr="0">
            <a:noAutofit/>
          </a:bodyPr>
          <a:lstStyle/>
          <a:p>
            <a:pPr>
              <a:spcBef>
                <a:spcPts val="1000"/>
              </a:spcBef>
            </a:pPr>
            <a:endParaRPr sz="14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dirty="0">
                <a:solidFill>
                  <a:schemeClr val="dk1"/>
                </a:solidFill>
                <a:latin typeface="Proxima Nova"/>
                <a:ea typeface="Proxima Nova"/>
                <a:cs typeface="Proxima Nova"/>
                <a:sym typeface="Proxima Nova"/>
              </a:rPr>
              <a:t>One of Mississippi’s oldest and largest nonprofit organizations, serving throughout the state for 110 years</a:t>
            </a:r>
            <a:endParaRPr sz="12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a:solidFill>
                  <a:schemeClr val="dk1"/>
                </a:solidFill>
                <a:latin typeface="Proxima Nova"/>
                <a:ea typeface="Proxima Nova"/>
                <a:cs typeface="Proxima Nova"/>
                <a:sym typeface="Proxima Nova"/>
              </a:rPr>
              <a:t>Mental and behavioral health clinic-based, in-home education, and community based solutions</a:t>
            </a:r>
            <a:endParaRPr sz="12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dirty="0">
                <a:solidFill>
                  <a:schemeClr val="dk1"/>
                </a:solidFill>
                <a:latin typeface="Proxima Nova"/>
                <a:ea typeface="Proxima Nova"/>
                <a:cs typeface="Proxima Nova"/>
                <a:sym typeface="Proxima Nova"/>
              </a:rPr>
              <a:t>24-hour residential solutions </a:t>
            </a:r>
            <a:endParaRPr sz="12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dirty="0">
                <a:solidFill>
                  <a:schemeClr val="dk1"/>
                </a:solidFill>
                <a:latin typeface="Proxima Nova"/>
                <a:ea typeface="Proxima Nova"/>
                <a:cs typeface="Proxima Nova"/>
                <a:sym typeface="Proxima Nova"/>
              </a:rPr>
              <a:t>Autism solutions</a:t>
            </a:r>
            <a:endParaRPr sz="12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dirty="0">
                <a:solidFill>
                  <a:schemeClr val="dk1"/>
                </a:solidFill>
                <a:latin typeface="Proxima Nova"/>
                <a:ea typeface="Proxima Nova"/>
                <a:cs typeface="Proxima Nova"/>
                <a:sym typeface="Proxima Nova"/>
              </a:rPr>
              <a:t>Crisis solutions</a:t>
            </a:r>
            <a:endParaRPr sz="1210" dirty="0">
              <a:solidFill>
                <a:schemeClr val="dk1"/>
              </a:solidFill>
              <a:latin typeface="Proxima Nova"/>
              <a:ea typeface="Proxima Nova"/>
              <a:cs typeface="Proxima Nova"/>
              <a:sym typeface="Proxima Nova"/>
            </a:endParaRPr>
          </a:p>
          <a:p>
            <a:pPr marL="365760" indent="-201295">
              <a:spcBef>
                <a:spcPts val="1200"/>
              </a:spcBef>
              <a:buClr>
                <a:schemeClr val="dk1"/>
              </a:buClr>
              <a:buSzPts val="1010"/>
              <a:buFont typeface="Proxima Nova"/>
              <a:buChar char="●"/>
            </a:pPr>
            <a:r>
              <a:rPr lang="en" sz="1210" dirty="0">
                <a:solidFill>
                  <a:schemeClr val="dk1"/>
                </a:solidFill>
                <a:latin typeface="Proxima Nova"/>
                <a:ea typeface="Proxima Nova"/>
                <a:cs typeface="Proxima Nova"/>
                <a:sym typeface="Proxima Nova"/>
              </a:rPr>
              <a:t>Behavioral health and neurodiversity focused educational solutions</a:t>
            </a:r>
            <a:endParaRPr sz="1210" dirty="0">
              <a:solidFill>
                <a:schemeClr val="dk1"/>
              </a:solidFill>
              <a:latin typeface="Proxima Nova"/>
              <a:ea typeface="Proxima Nova"/>
              <a:cs typeface="Proxima Nova"/>
              <a:sym typeface="Proxima Nova"/>
            </a:endParaRPr>
          </a:p>
          <a:p>
            <a:pPr>
              <a:spcBef>
                <a:spcPts val="1200"/>
              </a:spcBef>
              <a:spcAft>
                <a:spcPts val="1200"/>
              </a:spcAft>
            </a:pPr>
            <a:endParaRPr sz="1210" dirty="0">
              <a:solidFill>
                <a:schemeClr val="dk1"/>
              </a:solidFill>
              <a:latin typeface="Proxima Nova"/>
              <a:ea typeface="Proxima Nova"/>
              <a:cs typeface="Proxima Nova"/>
              <a:sym typeface="Proxima Nova"/>
            </a:endParaRPr>
          </a:p>
        </p:txBody>
      </p:sp>
      <p:pic>
        <p:nvPicPr>
          <p:cNvPr id="465" name="Google Shape;465;p93"/>
          <p:cNvPicPr preferRelativeResize="0"/>
          <p:nvPr/>
        </p:nvPicPr>
        <p:blipFill>
          <a:blip r:embed="rId3">
            <a:alphaModFix/>
          </a:blip>
          <a:stretch>
            <a:fillRect/>
          </a:stretch>
        </p:blipFill>
        <p:spPr>
          <a:xfrm>
            <a:off x="2542813" y="1323013"/>
            <a:ext cx="2553300" cy="714950"/>
          </a:xfrm>
          <a:prstGeom prst="rect">
            <a:avLst/>
          </a:prstGeom>
          <a:noFill/>
          <a:ln>
            <a:noFill/>
          </a:ln>
        </p:spPr>
      </p:pic>
      <p:sp>
        <p:nvSpPr>
          <p:cNvPr id="466" name="Google Shape;466;p93"/>
          <p:cNvSpPr txBox="1"/>
          <p:nvPr/>
        </p:nvSpPr>
        <p:spPr>
          <a:xfrm>
            <a:off x="637813" y="2889225"/>
            <a:ext cx="1699500" cy="1015632"/>
          </a:xfrm>
          <a:prstGeom prst="rect">
            <a:avLst/>
          </a:prstGeom>
          <a:noFill/>
          <a:ln>
            <a:noFill/>
          </a:ln>
        </p:spPr>
        <p:txBody>
          <a:bodyPr spcFirstLastPara="1" wrap="square" lIns="91425" tIns="91425" rIns="91425" bIns="91425" anchor="t" anchorCtr="0">
            <a:spAutoFit/>
          </a:bodyPr>
          <a:lstStyle/>
          <a:p>
            <a:pPr algn="ctr"/>
            <a:r>
              <a:rPr lang="en" b="1">
                <a:solidFill>
                  <a:schemeClr val="dk1"/>
                </a:solidFill>
                <a:latin typeface="Roboto"/>
                <a:ea typeface="Roboto"/>
                <a:cs typeface="Roboto"/>
                <a:sym typeface="Roboto"/>
              </a:rPr>
              <a:t>Serving </a:t>
            </a:r>
            <a:r>
              <a:rPr lang="en" b="1">
                <a:solidFill>
                  <a:schemeClr val="lt1"/>
                </a:solidFill>
                <a:latin typeface="Roboto"/>
                <a:ea typeface="Roboto"/>
                <a:cs typeface="Roboto"/>
                <a:sym typeface="Roboto"/>
              </a:rPr>
              <a:t>7,500 </a:t>
            </a:r>
            <a:r>
              <a:rPr lang="en" b="1">
                <a:solidFill>
                  <a:schemeClr val="dk1"/>
                </a:solidFill>
                <a:latin typeface="Roboto"/>
                <a:ea typeface="Roboto"/>
                <a:cs typeface="Roboto"/>
                <a:sym typeface="Roboto"/>
              </a:rPr>
              <a:t>Children in MS Annually</a:t>
            </a:r>
            <a:endParaRPr b="1">
              <a:solidFill>
                <a:schemeClr val="dk1"/>
              </a:solidFill>
              <a:latin typeface="Roboto"/>
              <a:ea typeface="Roboto"/>
              <a:cs typeface="Roboto"/>
              <a:sym typeface="Roboto"/>
            </a:endParaRPr>
          </a:p>
        </p:txBody>
      </p:sp>
      <p:pic>
        <p:nvPicPr>
          <p:cNvPr id="467" name="Google Shape;467;p93"/>
          <p:cNvPicPr preferRelativeResize="0"/>
          <p:nvPr/>
        </p:nvPicPr>
        <p:blipFill rotWithShape="1">
          <a:blip r:embed="rId4">
            <a:alphaModFix/>
          </a:blip>
          <a:srcRect l="36109" t="28243" r="36115"/>
          <a:stretch/>
        </p:blipFill>
        <p:spPr>
          <a:xfrm>
            <a:off x="716101" y="3790325"/>
            <a:ext cx="1542924" cy="2747701"/>
          </a:xfrm>
          <a:prstGeom prst="rect">
            <a:avLst/>
          </a:prstGeom>
          <a:noFill/>
          <a:ln>
            <a:noFill/>
          </a:ln>
        </p:spPr>
      </p:pic>
      <p:sp>
        <p:nvSpPr>
          <p:cNvPr id="468" name="Google Shape;468;p93"/>
          <p:cNvSpPr txBox="1"/>
          <p:nvPr/>
        </p:nvSpPr>
        <p:spPr>
          <a:xfrm>
            <a:off x="561413" y="2089700"/>
            <a:ext cx="6885900" cy="1117712"/>
          </a:xfrm>
          <a:prstGeom prst="rect">
            <a:avLst/>
          </a:prstGeom>
          <a:noFill/>
          <a:ln>
            <a:noFill/>
          </a:ln>
        </p:spPr>
        <p:txBody>
          <a:bodyPr spcFirstLastPara="1" wrap="square" lIns="91425" tIns="91425" rIns="91425" bIns="91425" anchor="t" anchorCtr="0">
            <a:spAutoFit/>
          </a:bodyPr>
          <a:lstStyle/>
          <a:p>
            <a:pPr>
              <a:spcBef>
                <a:spcPts val="1000"/>
              </a:spcBef>
              <a:spcAft>
                <a:spcPts val="1200"/>
              </a:spcAft>
            </a:pPr>
            <a:r>
              <a:rPr lang="en" sz="1410">
                <a:solidFill>
                  <a:schemeClr val="dk1"/>
                </a:solidFill>
                <a:latin typeface="Proxima Nova"/>
                <a:ea typeface="Proxima Nova"/>
                <a:cs typeface="Proxima Nova"/>
                <a:sym typeface="Proxima Nova"/>
              </a:rPr>
              <a:t>Canopy Children’s Solutions’ mission is to help children thrive and families overcome extraordinary challenges by providing a continuum of behavioral health, educational and social service solutions.</a:t>
            </a:r>
            <a:endParaRPr>
              <a:latin typeface="Proxima Nova"/>
              <a:ea typeface="Proxima Nova"/>
              <a:cs typeface="Proxima Nova"/>
              <a:sym typeface="Proxima Nova"/>
            </a:endParaRPr>
          </a:p>
        </p:txBody>
      </p:sp>
      <p:pic>
        <p:nvPicPr>
          <p:cNvPr id="469" name="Google Shape;469;p93"/>
          <p:cNvPicPr preferRelativeResize="0"/>
          <p:nvPr/>
        </p:nvPicPr>
        <p:blipFill rotWithShape="1">
          <a:blip r:embed="rId4">
            <a:alphaModFix/>
          </a:blip>
          <a:srcRect r="64760"/>
          <a:stretch/>
        </p:blipFill>
        <p:spPr>
          <a:xfrm>
            <a:off x="2201438" y="2511925"/>
            <a:ext cx="1957626" cy="3829300"/>
          </a:xfrm>
          <a:prstGeom prst="rect">
            <a:avLst/>
          </a:prstGeom>
          <a:noFill/>
          <a:ln>
            <a:noFill/>
          </a:ln>
        </p:spPr>
      </p:pic>
      <p:sp>
        <p:nvSpPr>
          <p:cNvPr id="470" name="Google Shape;470;p93"/>
          <p:cNvSpPr/>
          <p:nvPr/>
        </p:nvSpPr>
        <p:spPr>
          <a:xfrm>
            <a:off x="7892188" y="3790325"/>
            <a:ext cx="4197000" cy="2386200"/>
          </a:xfrm>
          <a:prstGeom prst="roundRect">
            <a:avLst>
              <a:gd name="adj" fmla="val 3945"/>
            </a:avLst>
          </a:prstGeom>
          <a:solidFill>
            <a:srgbClr val="FFFFFF"/>
          </a:solidFill>
          <a:ln>
            <a:noFill/>
          </a:ln>
        </p:spPr>
        <p:txBody>
          <a:bodyPr spcFirstLastPara="1" wrap="square" lIns="91425" tIns="91425" rIns="91425" bIns="91425" anchor="ctr" anchorCtr="0">
            <a:noAutofit/>
          </a:bodyPr>
          <a:lstStyle/>
          <a:p>
            <a:endParaRPr/>
          </a:p>
        </p:txBody>
      </p:sp>
      <p:sp>
        <p:nvSpPr>
          <p:cNvPr id="471" name="Google Shape;471;p93"/>
          <p:cNvSpPr txBox="1"/>
          <p:nvPr/>
        </p:nvSpPr>
        <p:spPr>
          <a:xfrm>
            <a:off x="363538" y="158150"/>
            <a:ext cx="11826900" cy="995700"/>
          </a:xfrm>
          <a:prstGeom prst="rect">
            <a:avLst/>
          </a:prstGeom>
          <a:noFill/>
          <a:ln>
            <a:noFill/>
          </a:ln>
        </p:spPr>
        <p:txBody>
          <a:bodyPr spcFirstLastPara="1" wrap="square" lIns="91425" tIns="91425" rIns="91425" bIns="91425" anchor="t" anchorCtr="0">
            <a:noAutofit/>
          </a:bodyPr>
          <a:lstStyle/>
          <a:p>
            <a:r>
              <a:rPr lang="en" sz="2800" dirty="0">
                <a:solidFill>
                  <a:srgbClr val="36455E"/>
                </a:solidFill>
                <a:latin typeface="Proxima Nova"/>
                <a:ea typeface="Proxima Nova"/>
                <a:cs typeface="Proxima Nova"/>
                <a:sym typeface="Proxima Nova"/>
              </a:rPr>
              <a:t>A Breakthrough Strategic Partnership Among Three Industry Leaders</a:t>
            </a:r>
            <a:endParaRPr sz="2800" dirty="0">
              <a:solidFill>
                <a:srgbClr val="36455E"/>
              </a:solidFill>
              <a:latin typeface="Proxima Nova"/>
              <a:ea typeface="Proxima Nova"/>
              <a:cs typeface="Proxima Nova"/>
              <a:sym typeface="Proxima Nova"/>
            </a:endParaRPr>
          </a:p>
        </p:txBody>
      </p:sp>
      <p:sp>
        <p:nvSpPr>
          <p:cNvPr id="472" name="Google Shape;472;p93"/>
          <p:cNvSpPr/>
          <p:nvPr/>
        </p:nvSpPr>
        <p:spPr>
          <a:xfrm>
            <a:off x="7892188" y="1274300"/>
            <a:ext cx="4197000" cy="2386200"/>
          </a:xfrm>
          <a:prstGeom prst="roundRect">
            <a:avLst>
              <a:gd name="adj" fmla="val 3945"/>
            </a:avLst>
          </a:prstGeom>
          <a:solidFill>
            <a:srgbClr val="FFFFFF"/>
          </a:solidFill>
          <a:ln>
            <a:noFill/>
          </a:ln>
        </p:spPr>
        <p:txBody>
          <a:bodyPr spcFirstLastPara="1" wrap="square" lIns="91425" tIns="91425" rIns="91425" bIns="91425" anchor="ctr" anchorCtr="0">
            <a:noAutofit/>
          </a:bodyPr>
          <a:lstStyle/>
          <a:p>
            <a:endParaRPr/>
          </a:p>
        </p:txBody>
      </p:sp>
      <p:sp>
        <p:nvSpPr>
          <p:cNvPr id="473" name="Google Shape;473;p93"/>
          <p:cNvSpPr txBox="1"/>
          <p:nvPr/>
        </p:nvSpPr>
        <p:spPr>
          <a:xfrm>
            <a:off x="7892188" y="1632725"/>
            <a:ext cx="4058400" cy="1369200"/>
          </a:xfrm>
          <a:prstGeom prst="rect">
            <a:avLst/>
          </a:prstGeom>
          <a:noFill/>
          <a:ln>
            <a:noFill/>
          </a:ln>
        </p:spPr>
        <p:txBody>
          <a:bodyPr spcFirstLastPara="1" wrap="square" lIns="91425" tIns="91425" rIns="91425" bIns="91425" anchor="t" anchorCtr="0">
            <a:noAutofit/>
          </a:bodyPr>
          <a:lstStyle/>
          <a:p>
            <a:r>
              <a:rPr lang="en" sz="1510">
                <a:solidFill>
                  <a:srgbClr val="36455E"/>
                </a:solidFill>
                <a:latin typeface="Proxima Nova Extrabold"/>
                <a:ea typeface="Proxima Nova Extrabold"/>
                <a:cs typeface="Proxima Nova Extrabold"/>
                <a:sym typeface="Proxima Nova Extrabold"/>
              </a:rPr>
              <a:t>Digital Outreach &amp; Care Management </a:t>
            </a:r>
            <a:endParaRPr sz="1510">
              <a:solidFill>
                <a:srgbClr val="36455E"/>
              </a:solidFill>
              <a:latin typeface="Proxima Nova Extrabold"/>
              <a:ea typeface="Proxima Nova Extrabold"/>
              <a:cs typeface="Proxima Nova Extrabold"/>
              <a:sym typeface="Proxima Nova Extrabold"/>
            </a:endParaRPr>
          </a:p>
          <a:p>
            <a:pPr>
              <a:spcBef>
                <a:spcPts val="1000"/>
              </a:spcBef>
            </a:pPr>
            <a:r>
              <a:rPr lang="en" sz="1210">
                <a:solidFill>
                  <a:srgbClr val="36455E"/>
                </a:solidFill>
                <a:latin typeface="Proxima Nova"/>
                <a:ea typeface="Proxima Nova"/>
                <a:cs typeface="Proxima Nova"/>
                <a:sym typeface="Proxima Nova"/>
              </a:rPr>
              <a:t>GetWell works with over 500 health systems and hospitals across the US. Our engagement platform combines automated consumer communications with intelligent staff workflow to engage children and their families, assess their needs, and navigate them to the right resources at the right time.  </a:t>
            </a:r>
            <a:endParaRPr sz="1210">
              <a:solidFill>
                <a:srgbClr val="36455E"/>
              </a:solidFill>
              <a:latin typeface="Proxima Nova"/>
              <a:ea typeface="Proxima Nova"/>
              <a:cs typeface="Proxima Nova"/>
              <a:sym typeface="Proxima Nova"/>
            </a:endParaRPr>
          </a:p>
          <a:p>
            <a:pPr marL="457200">
              <a:spcBef>
                <a:spcPts val="1200"/>
              </a:spcBef>
              <a:spcAft>
                <a:spcPts val="1200"/>
              </a:spcAft>
            </a:pPr>
            <a:endParaRPr sz="1110">
              <a:solidFill>
                <a:srgbClr val="36455E"/>
              </a:solidFill>
              <a:latin typeface="Proxima Nova"/>
              <a:ea typeface="Proxima Nova"/>
              <a:cs typeface="Proxima Nova"/>
              <a:sym typeface="Proxima Nova"/>
            </a:endParaRPr>
          </a:p>
        </p:txBody>
      </p:sp>
      <p:sp>
        <p:nvSpPr>
          <p:cNvPr id="474" name="Google Shape;474;p93"/>
          <p:cNvSpPr txBox="1"/>
          <p:nvPr/>
        </p:nvSpPr>
        <p:spPr>
          <a:xfrm>
            <a:off x="7892188" y="4457763"/>
            <a:ext cx="3819300" cy="1369200"/>
          </a:xfrm>
          <a:prstGeom prst="rect">
            <a:avLst/>
          </a:prstGeom>
          <a:noFill/>
          <a:ln>
            <a:noFill/>
          </a:ln>
        </p:spPr>
        <p:txBody>
          <a:bodyPr spcFirstLastPara="1" wrap="square" lIns="91425" tIns="91425" rIns="91425" bIns="91425" anchor="t" anchorCtr="0">
            <a:noAutofit/>
          </a:bodyPr>
          <a:lstStyle/>
          <a:p>
            <a:r>
              <a:rPr lang="en" sz="1510">
                <a:solidFill>
                  <a:srgbClr val="36455E"/>
                </a:solidFill>
                <a:latin typeface="Proxima Nova Extrabold"/>
                <a:ea typeface="Proxima Nova Extrabold"/>
                <a:cs typeface="Proxima Nova Extrabold"/>
                <a:sym typeface="Proxima Nova Extrabold"/>
              </a:rPr>
              <a:t>Digital Behavioral Health Care</a:t>
            </a:r>
            <a:endParaRPr sz="1510">
              <a:solidFill>
                <a:srgbClr val="36455E"/>
              </a:solidFill>
              <a:latin typeface="Proxima Nova Extrabold"/>
              <a:ea typeface="Proxima Nova Extrabold"/>
              <a:cs typeface="Proxima Nova Extrabold"/>
              <a:sym typeface="Proxima Nova Extrabold"/>
            </a:endParaRPr>
          </a:p>
          <a:p>
            <a:pPr>
              <a:spcBef>
                <a:spcPts val="1000"/>
              </a:spcBef>
            </a:pPr>
            <a:r>
              <a:rPr lang="en" sz="1210">
                <a:solidFill>
                  <a:srgbClr val="36455E"/>
                </a:solidFill>
                <a:latin typeface="Proxima Nova"/>
                <a:ea typeface="Proxima Nova"/>
                <a:cs typeface="Proxima Nova"/>
                <a:sym typeface="Proxima Nova"/>
              </a:rPr>
              <a:t>Learn to Live provides highly interactive, self-directed CBT programs plus comprehensive homework/activities for: depression, insomnia, panic, resilience, social anxiety, stress, anxiety &amp; worry, and substance use.</a:t>
            </a:r>
            <a:endParaRPr sz="1210">
              <a:solidFill>
                <a:srgbClr val="36455E"/>
              </a:solidFill>
              <a:latin typeface="Proxima Nova"/>
              <a:ea typeface="Proxima Nova"/>
              <a:cs typeface="Proxima Nova"/>
              <a:sym typeface="Proxima Nova"/>
            </a:endParaRPr>
          </a:p>
          <a:p>
            <a:pPr marL="457200">
              <a:spcBef>
                <a:spcPts val="1200"/>
              </a:spcBef>
              <a:spcAft>
                <a:spcPts val="1000"/>
              </a:spcAft>
            </a:pPr>
            <a:endParaRPr sz="1100">
              <a:solidFill>
                <a:srgbClr val="36455E"/>
              </a:solidFill>
              <a:latin typeface="Proxima Nova Extrabold"/>
              <a:ea typeface="Proxima Nova Extrabold"/>
              <a:cs typeface="Proxima Nova Extrabold"/>
              <a:sym typeface="Proxima Nova Extrabold"/>
            </a:endParaRPr>
          </a:p>
        </p:txBody>
      </p:sp>
      <p:pic>
        <p:nvPicPr>
          <p:cNvPr id="475" name="Google Shape;475;p93"/>
          <p:cNvPicPr preferRelativeResize="0"/>
          <p:nvPr/>
        </p:nvPicPr>
        <p:blipFill>
          <a:blip r:embed="rId5">
            <a:alphaModFix/>
          </a:blip>
          <a:stretch>
            <a:fillRect/>
          </a:stretch>
        </p:blipFill>
        <p:spPr>
          <a:xfrm>
            <a:off x="7974138" y="1263723"/>
            <a:ext cx="1623450" cy="335322"/>
          </a:xfrm>
          <a:prstGeom prst="rect">
            <a:avLst/>
          </a:prstGeom>
          <a:noFill/>
          <a:ln>
            <a:noFill/>
          </a:ln>
        </p:spPr>
      </p:pic>
      <p:pic>
        <p:nvPicPr>
          <p:cNvPr id="476" name="Google Shape;476;p93"/>
          <p:cNvPicPr preferRelativeResize="0"/>
          <p:nvPr/>
        </p:nvPicPr>
        <p:blipFill rotWithShape="1">
          <a:blip r:embed="rId6">
            <a:alphaModFix/>
          </a:blip>
          <a:srcRect t="32412" b="30522"/>
          <a:stretch/>
        </p:blipFill>
        <p:spPr>
          <a:xfrm>
            <a:off x="7819314" y="3984602"/>
            <a:ext cx="2431695" cy="473176"/>
          </a:xfrm>
          <a:prstGeom prst="rect">
            <a:avLst/>
          </a:prstGeom>
          <a:noFill/>
          <a:ln>
            <a:noFill/>
          </a:ln>
        </p:spPr>
      </p:pic>
      <p:sp>
        <p:nvSpPr>
          <p:cNvPr id="477" name="Google Shape;477;p93"/>
          <p:cNvSpPr txBox="1"/>
          <p:nvPr/>
        </p:nvSpPr>
        <p:spPr>
          <a:xfrm>
            <a:off x="245188" y="609667"/>
            <a:ext cx="11294400" cy="756074"/>
          </a:xfrm>
          <a:prstGeom prst="rect">
            <a:avLst/>
          </a:prstGeom>
          <a:noFill/>
          <a:ln>
            <a:noFill/>
          </a:ln>
        </p:spPr>
        <p:txBody>
          <a:bodyPr spcFirstLastPara="1" wrap="square" lIns="91425" tIns="91425" rIns="91425" bIns="91425" anchor="t" anchorCtr="0">
            <a:spAutoFit/>
          </a:bodyPr>
          <a:lstStyle/>
          <a:p>
            <a:pPr marL="114300">
              <a:lnSpc>
                <a:spcPct val="90000"/>
              </a:lnSpc>
              <a:spcBef>
                <a:spcPts val="1000"/>
              </a:spcBef>
            </a:pPr>
            <a:r>
              <a:rPr lang="en" sz="1600">
                <a:solidFill>
                  <a:srgbClr val="36455E"/>
                </a:solidFill>
                <a:latin typeface="Proxima Nova"/>
                <a:ea typeface="Proxima Nova"/>
                <a:cs typeface="Proxima Nova"/>
                <a:sym typeface="Proxima Nova"/>
              </a:rPr>
              <a:t>Three founding network partners to provide proven core technology, digital programs, and healthcare services as well as trusted relationships across Mississippi</a:t>
            </a:r>
            <a:endParaRPr sz="1600">
              <a:solidFill>
                <a:srgbClr val="36455E"/>
              </a:solidFill>
              <a:latin typeface="Proxima Nova"/>
              <a:ea typeface="Proxima Nova"/>
              <a:cs typeface="Proxima Nova"/>
              <a:sym typeface="Proxima Nova"/>
            </a:endParaRPr>
          </a:p>
        </p:txBody>
      </p:sp>
      <p:sp>
        <p:nvSpPr>
          <p:cNvPr id="478" name="Google Shape;478;p93"/>
          <p:cNvSpPr txBox="1"/>
          <p:nvPr/>
        </p:nvSpPr>
        <p:spPr>
          <a:xfrm>
            <a:off x="7892188" y="3203676"/>
            <a:ext cx="3657600" cy="384900"/>
          </a:xfrm>
          <a:prstGeom prst="rect">
            <a:avLst/>
          </a:prstGeom>
          <a:noFill/>
          <a:ln>
            <a:noFill/>
          </a:ln>
        </p:spPr>
        <p:txBody>
          <a:bodyPr spcFirstLastPara="1" wrap="square" lIns="91425" tIns="91425" rIns="91425" bIns="91425" anchor="t" anchorCtr="0">
            <a:spAutoFit/>
          </a:bodyPr>
          <a:lstStyle/>
          <a:p>
            <a:r>
              <a:rPr lang="en" sz="1300" b="1">
                <a:latin typeface="Roboto"/>
                <a:ea typeface="Roboto"/>
                <a:cs typeface="Roboto"/>
                <a:sym typeface="Roboto"/>
              </a:rPr>
              <a:t>Touching</a:t>
            </a:r>
            <a:r>
              <a:rPr lang="en" sz="1300" b="1">
                <a:solidFill>
                  <a:srgbClr val="E5871E"/>
                </a:solidFill>
                <a:latin typeface="Roboto"/>
                <a:ea typeface="Roboto"/>
                <a:cs typeface="Roboto"/>
                <a:sym typeface="Roboto"/>
              </a:rPr>
              <a:t> 10M </a:t>
            </a:r>
            <a:r>
              <a:rPr lang="en" sz="1300" b="1">
                <a:latin typeface="Roboto"/>
                <a:ea typeface="Roboto"/>
                <a:cs typeface="Roboto"/>
                <a:sym typeface="Roboto"/>
              </a:rPr>
              <a:t>Patients Annually</a:t>
            </a:r>
            <a:endParaRPr sz="1300" b="1">
              <a:latin typeface="Roboto"/>
              <a:ea typeface="Roboto"/>
              <a:cs typeface="Roboto"/>
              <a:sym typeface="Roboto"/>
            </a:endParaRPr>
          </a:p>
        </p:txBody>
      </p:sp>
      <p:sp>
        <p:nvSpPr>
          <p:cNvPr id="479" name="Google Shape;479;p93"/>
          <p:cNvSpPr txBox="1"/>
          <p:nvPr/>
        </p:nvSpPr>
        <p:spPr>
          <a:xfrm>
            <a:off x="7892188" y="5806226"/>
            <a:ext cx="3657600" cy="384900"/>
          </a:xfrm>
          <a:prstGeom prst="rect">
            <a:avLst/>
          </a:prstGeom>
          <a:noFill/>
          <a:ln>
            <a:noFill/>
          </a:ln>
        </p:spPr>
        <p:txBody>
          <a:bodyPr spcFirstLastPara="1" wrap="square" lIns="91425" tIns="91425" rIns="91425" bIns="91425" anchor="t" anchorCtr="0">
            <a:spAutoFit/>
          </a:bodyPr>
          <a:lstStyle/>
          <a:p>
            <a:r>
              <a:rPr lang="en" sz="1300" b="1" dirty="0">
                <a:latin typeface="Roboto"/>
                <a:ea typeface="Roboto"/>
                <a:cs typeface="Roboto"/>
                <a:sym typeface="Roboto"/>
              </a:rPr>
              <a:t>Covering </a:t>
            </a:r>
            <a:r>
              <a:rPr lang="en" sz="1300" b="1" dirty="0">
                <a:solidFill>
                  <a:srgbClr val="E5871E"/>
                </a:solidFill>
                <a:latin typeface="Roboto"/>
                <a:ea typeface="Roboto"/>
                <a:cs typeface="Roboto"/>
                <a:sym typeface="Roboto"/>
              </a:rPr>
              <a:t>35M </a:t>
            </a:r>
            <a:r>
              <a:rPr lang="en" sz="1300" b="1" dirty="0">
                <a:latin typeface="Roboto"/>
                <a:ea typeface="Roboto"/>
                <a:cs typeface="Roboto"/>
                <a:sym typeface="Roboto"/>
              </a:rPr>
              <a:t>Members Annually</a:t>
            </a:r>
            <a:endParaRPr sz="1300" b="1" dirty="0">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4" descr="A black and blue business car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5" descr="A diagram of a company&#10;&#10;Description automatically generated with medium confidence"/>
          <p:cNvPicPr preferRelativeResize="0"/>
          <p:nvPr/>
        </p:nvPicPr>
        <p:blipFill rotWithShape="1">
          <a:blip r:embed="rId3">
            <a:alphaModFix/>
          </a:blip>
          <a:srcRect/>
          <a:stretch/>
        </p:blipFill>
        <p:spPr>
          <a:xfrm>
            <a:off x="-101600" y="-114300"/>
            <a:ext cx="12395200" cy="697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6" descr="A black background with blue and green lines&#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4" name="Google Shape;254;p16"/>
          <p:cNvSpPr txBox="1"/>
          <p:nvPr/>
        </p:nvSpPr>
        <p:spPr>
          <a:xfrm>
            <a:off x="413870" y="369437"/>
            <a:ext cx="11081444"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CANOPY ANYWHERE OVERVIEW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6"/>
          <p:cNvSpPr txBox="1"/>
          <p:nvPr/>
        </p:nvSpPr>
        <p:spPr>
          <a:xfrm>
            <a:off x="413870" y="1015872"/>
            <a:ext cx="11081444"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A tech-enabled mental health solution that screens, educates, and engages youth and their guardians based on their specific mental health needs.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6" name="Google Shape;256;p16"/>
          <p:cNvPicPr preferRelativeResize="0"/>
          <p:nvPr/>
        </p:nvPicPr>
        <p:blipFill rotWithShape="1">
          <a:blip r:embed="rId4">
            <a:alphaModFix/>
          </a:blip>
          <a:srcRect/>
          <a:stretch/>
        </p:blipFill>
        <p:spPr>
          <a:xfrm>
            <a:off x="413870" y="1987384"/>
            <a:ext cx="353573" cy="473938"/>
          </a:xfrm>
          <a:prstGeom prst="rect">
            <a:avLst/>
          </a:prstGeom>
          <a:noFill/>
          <a:ln>
            <a:noFill/>
          </a:ln>
        </p:spPr>
      </p:pic>
      <p:sp>
        <p:nvSpPr>
          <p:cNvPr id="257" name="Google Shape;257;p16"/>
          <p:cNvSpPr txBox="1"/>
          <p:nvPr/>
        </p:nvSpPr>
        <p:spPr>
          <a:xfrm>
            <a:off x="938999" y="2004703"/>
            <a:ext cx="355231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880C2"/>
                </a:solidFill>
                <a:effectLst/>
                <a:uLnTx/>
                <a:uFillTx/>
                <a:latin typeface="Arial"/>
                <a:ea typeface="Arial"/>
                <a:cs typeface="Arial"/>
                <a:sym typeface="Arial"/>
              </a:rPr>
              <a:t>MEDICAL PROVIDERS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8" name="Google Shape;258;p16"/>
          <p:cNvPicPr preferRelativeResize="0"/>
          <p:nvPr/>
        </p:nvPicPr>
        <p:blipFill rotWithShape="1">
          <a:blip r:embed="rId4">
            <a:alphaModFix/>
          </a:blip>
          <a:srcRect/>
          <a:stretch/>
        </p:blipFill>
        <p:spPr>
          <a:xfrm>
            <a:off x="422923" y="2895856"/>
            <a:ext cx="353573" cy="473938"/>
          </a:xfrm>
          <a:prstGeom prst="rect">
            <a:avLst/>
          </a:prstGeom>
          <a:noFill/>
          <a:ln>
            <a:noFill/>
          </a:ln>
        </p:spPr>
      </p:pic>
      <p:sp>
        <p:nvSpPr>
          <p:cNvPr id="259" name="Google Shape;259;p16"/>
          <p:cNvSpPr txBox="1"/>
          <p:nvPr/>
        </p:nvSpPr>
        <p:spPr>
          <a:xfrm>
            <a:off x="938999" y="2759287"/>
            <a:ext cx="355231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880C2"/>
                </a:solidFill>
                <a:effectLst/>
                <a:uLnTx/>
                <a:uFillTx/>
                <a:latin typeface="Arial"/>
                <a:ea typeface="Arial"/>
                <a:cs typeface="Arial"/>
                <a:sym typeface="Arial"/>
              </a:rPr>
              <a:t>COMMUNITY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880C2"/>
                </a:solidFill>
                <a:effectLst/>
                <a:uLnTx/>
                <a:uFillTx/>
                <a:latin typeface="Arial"/>
                <a:ea typeface="Arial"/>
                <a:cs typeface="Arial"/>
                <a:sym typeface="Arial"/>
              </a:rPr>
              <a:t>ORGANIZATIONS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0" name="Google Shape;260;p16"/>
          <p:cNvPicPr preferRelativeResize="0"/>
          <p:nvPr/>
        </p:nvPicPr>
        <p:blipFill rotWithShape="1">
          <a:blip r:embed="rId4">
            <a:alphaModFix/>
          </a:blip>
          <a:srcRect/>
          <a:stretch/>
        </p:blipFill>
        <p:spPr>
          <a:xfrm>
            <a:off x="395763" y="3804328"/>
            <a:ext cx="353573" cy="473938"/>
          </a:xfrm>
          <a:prstGeom prst="rect">
            <a:avLst/>
          </a:prstGeom>
          <a:noFill/>
          <a:ln>
            <a:noFill/>
          </a:ln>
        </p:spPr>
      </p:pic>
      <p:sp>
        <p:nvSpPr>
          <p:cNvPr id="261" name="Google Shape;261;p16"/>
          <p:cNvSpPr txBox="1"/>
          <p:nvPr/>
        </p:nvSpPr>
        <p:spPr>
          <a:xfrm>
            <a:off x="920892" y="3821647"/>
            <a:ext cx="355231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880C2"/>
                </a:solidFill>
                <a:effectLst/>
                <a:uLnTx/>
                <a:uFillTx/>
                <a:latin typeface="Arial"/>
                <a:ea typeface="Arial"/>
                <a:cs typeface="Arial"/>
                <a:sym typeface="Arial"/>
              </a:rPr>
              <a:t>SCHOOLS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2" name="Google Shape;262;p16"/>
          <p:cNvPicPr preferRelativeResize="0"/>
          <p:nvPr/>
        </p:nvPicPr>
        <p:blipFill rotWithShape="1">
          <a:blip r:embed="rId4">
            <a:alphaModFix/>
          </a:blip>
          <a:srcRect/>
          <a:stretch/>
        </p:blipFill>
        <p:spPr>
          <a:xfrm>
            <a:off x="413870" y="4737774"/>
            <a:ext cx="353573" cy="473938"/>
          </a:xfrm>
          <a:prstGeom prst="rect">
            <a:avLst/>
          </a:prstGeom>
          <a:noFill/>
          <a:ln>
            <a:noFill/>
          </a:ln>
        </p:spPr>
      </p:pic>
      <p:sp>
        <p:nvSpPr>
          <p:cNvPr id="263" name="Google Shape;263;p16"/>
          <p:cNvSpPr txBox="1"/>
          <p:nvPr/>
        </p:nvSpPr>
        <p:spPr>
          <a:xfrm>
            <a:off x="938999" y="4755093"/>
            <a:ext cx="355231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880C2"/>
                </a:solidFill>
                <a:effectLst/>
                <a:uLnTx/>
                <a:uFillTx/>
                <a:latin typeface="Arial"/>
                <a:ea typeface="Arial"/>
                <a:cs typeface="Arial"/>
                <a:sym typeface="Arial"/>
              </a:rPr>
              <a:t>INSURERS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64" name="Google Shape;264;p16"/>
          <p:cNvCxnSpPr/>
          <p:nvPr/>
        </p:nvCxnSpPr>
        <p:spPr>
          <a:xfrm rot="10800000">
            <a:off x="4342665" y="1801026"/>
            <a:ext cx="0" cy="3882965"/>
          </a:xfrm>
          <a:prstGeom prst="straightConnector1">
            <a:avLst/>
          </a:prstGeom>
          <a:noFill/>
          <a:ln w="28575" cap="rnd" cmpd="sng">
            <a:solidFill>
              <a:srgbClr val="E58725"/>
            </a:solidFill>
            <a:prstDash val="dot"/>
            <a:round/>
            <a:headEnd type="none" w="sm" len="sm"/>
            <a:tailEnd type="none" w="sm" len="sm"/>
          </a:ln>
        </p:spPr>
      </p:cxnSp>
      <p:sp>
        <p:nvSpPr>
          <p:cNvPr id="265" name="Google Shape;265;p16"/>
          <p:cNvSpPr txBox="1"/>
          <p:nvPr/>
        </p:nvSpPr>
        <p:spPr>
          <a:xfrm>
            <a:off x="4894260" y="1851326"/>
            <a:ext cx="355231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ACTIVATE &amp; ENROLL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6"/>
          <p:cNvSpPr txBox="1"/>
          <p:nvPr/>
        </p:nvSpPr>
        <p:spPr>
          <a:xfrm>
            <a:off x="4894260" y="2317757"/>
            <a:ext cx="636668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Multi-channel outreach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6"/>
          <p:cNvSpPr txBox="1"/>
          <p:nvPr/>
        </p:nvSpPr>
        <p:spPr>
          <a:xfrm>
            <a:off x="4904420" y="2857166"/>
            <a:ext cx="5923925" cy="4664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SCREENING &amp; CARE JOURNEYS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6"/>
          <p:cNvSpPr txBox="1"/>
          <p:nvPr/>
        </p:nvSpPr>
        <p:spPr>
          <a:xfrm>
            <a:off x="4904420" y="3323597"/>
            <a:ext cx="636668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SDOH, Hope screening &amp; clinically validated personalized learning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6"/>
          <p:cNvSpPr txBox="1"/>
          <p:nvPr/>
        </p:nvSpPr>
        <p:spPr>
          <a:xfrm>
            <a:off x="4904420" y="3883326"/>
            <a:ext cx="355231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NAVIGATE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6"/>
          <p:cNvSpPr txBox="1"/>
          <p:nvPr/>
        </p:nvSpPr>
        <p:spPr>
          <a:xfrm>
            <a:off x="4904420" y="4349757"/>
            <a:ext cx="636668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Based on risk profile, path to appropriate resources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6"/>
          <p:cNvSpPr txBox="1"/>
          <p:nvPr/>
        </p:nvSpPr>
        <p:spPr>
          <a:xfrm>
            <a:off x="4904420" y="4879007"/>
            <a:ext cx="465392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OPTIONAL LIVE SUPPORT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6"/>
          <p:cNvSpPr txBox="1"/>
          <p:nvPr/>
        </p:nvSpPr>
        <p:spPr>
          <a:xfrm>
            <a:off x="4904420" y="5345437"/>
            <a:ext cx="636668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5455E"/>
                </a:solidFill>
                <a:effectLst/>
                <a:uLnTx/>
                <a:uFillTx/>
                <a:latin typeface="Arial"/>
                <a:ea typeface="Arial"/>
                <a:cs typeface="Arial"/>
                <a:sym typeface="Arial"/>
              </a:rPr>
              <a:t>Live Virtual Navigators available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97"/>
          <p:cNvPicPr preferRelativeResize="0"/>
          <p:nvPr/>
        </p:nvPicPr>
        <p:blipFill>
          <a:blip r:embed="rId3">
            <a:alphaModFix/>
          </a:blip>
          <a:stretch>
            <a:fillRect/>
          </a:stretch>
        </p:blipFill>
        <p:spPr>
          <a:xfrm rot="5400000">
            <a:off x="6147702" y="11239"/>
            <a:ext cx="4933174" cy="7158599"/>
          </a:xfrm>
          <a:prstGeom prst="rect">
            <a:avLst/>
          </a:prstGeom>
          <a:noFill/>
          <a:ln>
            <a:noFill/>
          </a:ln>
        </p:spPr>
      </p:pic>
      <p:pic>
        <p:nvPicPr>
          <p:cNvPr id="634" name="Google Shape;634;p97"/>
          <p:cNvPicPr preferRelativeResize="0"/>
          <p:nvPr/>
        </p:nvPicPr>
        <p:blipFill rotWithShape="1">
          <a:blip r:embed="rId4">
            <a:alphaModFix/>
          </a:blip>
          <a:srcRect r="64760"/>
          <a:stretch/>
        </p:blipFill>
        <p:spPr>
          <a:xfrm>
            <a:off x="77789" y="1695101"/>
            <a:ext cx="2172125" cy="4248875"/>
          </a:xfrm>
          <a:prstGeom prst="rect">
            <a:avLst/>
          </a:prstGeom>
          <a:noFill/>
          <a:ln>
            <a:noFill/>
          </a:ln>
        </p:spPr>
      </p:pic>
      <p:pic>
        <p:nvPicPr>
          <p:cNvPr id="635" name="Google Shape;635;p97"/>
          <p:cNvPicPr preferRelativeResize="0"/>
          <p:nvPr/>
        </p:nvPicPr>
        <p:blipFill>
          <a:blip r:embed="rId5">
            <a:alphaModFix/>
          </a:blip>
          <a:stretch>
            <a:fillRect/>
          </a:stretch>
        </p:blipFill>
        <p:spPr>
          <a:xfrm>
            <a:off x="12963113" y="-209692"/>
            <a:ext cx="12188952" cy="6856286"/>
          </a:xfrm>
          <a:prstGeom prst="rect">
            <a:avLst/>
          </a:prstGeom>
          <a:noFill/>
          <a:ln>
            <a:noFill/>
          </a:ln>
        </p:spPr>
      </p:pic>
      <p:grpSp>
        <p:nvGrpSpPr>
          <p:cNvPr id="636" name="Google Shape;636;p97"/>
          <p:cNvGrpSpPr/>
          <p:nvPr/>
        </p:nvGrpSpPr>
        <p:grpSpPr>
          <a:xfrm>
            <a:off x="2571045" y="1810699"/>
            <a:ext cx="2371424" cy="4133285"/>
            <a:chOff x="2340857" y="2303236"/>
            <a:chExt cx="2371424" cy="4133285"/>
          </a:xfrm>
        </p:grpSpPr>
        <p:sp>
          <p:nvSpPr>
            <p:cNvPr id="637" name="Google Shape;637;p97"/>
            <p:cNvSpPr/>
            <p:nvPr/>
          </p:nvSpPr>
          <p:spPr>
            <a:xfrm>
              <a:off x="2569894" y="2539626"/>
              <a:ext cx="1886100" cy="3743700"/>
            </a:xfrm>
            <a:prstGeom prst="roundRect">
              <a:avLst>
                <a:gd name="adj" fmla="val 5011"/>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pic>
          <p:nvPicPr>
            <p:cNvPr id="638" name="Google Shape;638;p97"/>
            <p:cNvPicPr preferRelativeResize="0"/>
            <p:nvPr/>
          </p:nvPicPr>
          <p:blipFill>
            <a:blip r:embed="rId6">
              <a:alphaModFix/>
            </a:blip>
            <a:stretch>
              <a:fillRect/>
            </a:stretch>
          </p:blipFill>
          <p:spPr>
            <a:xfrm>
              <a:off x="2340857" y="2303236"/>
              <a:ext cx="2371424" cy="4133285"/>
            </a:xfrm>
            <a:prstGeom prst="rect">
              <a:avLst/>
            </a:prstGeom>
            <a:noFill/>
            <a:ln>
              <a:noFill/>
            </a:ln>
          </p:spPr>
        </p:pic>
        <p:grpSp>
          <p:nvGrpSpPr>
            <p:cNvPr id="639" name="Google Shape;639;p97"/>
            <p:cNvGrpSpPr/>
            <p:nvPr/>
          </p:nvGrpSpPr>
          <p:grpSpPr>
            <a:xfrm>
              <a:off x="3075834" y="5189004"/>
              <a:ext cx="1281247" cy="492480"/>
              <a:chOff x="7200700" y="7175969"/>
              <a:chExt cx="2181588" cy="1184700"/>
            </a:xfrm>
          </p:grpSpPr>
          <p:sp>
            <p:nvSpPr>
              <p:cNvPr id="640" name="Google Shape;640;p97"/>
              <p:cNvSpPr/>
              <p:nvPr/>
            </p:nvSpPr>
            <p:spPr>
              <a:xfrm flipH="1">
                <a:off x="7200700" y="7227918"/>
                <a:ext cx="2064000" cy="1007400"/>
              </a:xfrm>
              <a:prstGeom prst="roundRect">
                <a:avLst>
                  <a:gd name="adj" fmla="val 21303"/>
                </a:avLst>
              </a:prstGeom>
              <a:solidFill>
                <a:schemeClr val="dk1"/>
              </a:solidFill>
              <a:ln>
                <a:noFill/>
              </a:ln>
            </p:spPr>
            <p:txBody>
              <a:bodyPr spcFirstLastPara="1" wrap="square" lIns="121875" tIns="121875" rIns="121875" bIns="121875" anchor="ctr" anchorCtr="0">
                <a:noAutofit/>
              </a:bodyPr>
              <a:lstStyle/>
              <a:p>
                <a:pPr>
                  <a:buClr>
                    <a:srgbClr val="000000"/>
                  </a:buClr>
                  <a:buSzPts val="1900"/>
                </a:pPr>
                <a:endParaRPr sz="1100" kern="0">
                  <a:solidFill>
                    <a:srgbClr val="000000"/>
                  </a:solidFill>
                  <a:latin typeface="Roboto"/>
                  <a:ea typeface="Roboto"/>
                  <a:cs typeface="Roboto"/>
                  <a:sym typeface="Roboto"/>
                </a:endParaRPr>
              </a:p>
            </p:txBody>
          </p:sp>
          <p:sp>
            <p:nvSpPr>
              <p:cNvPr id="641" name="Google Shape;641;p97"/>
              <p:cNvSpPr txBox="1"/>
              <p:nvPr/>
            </p:nvSpPr>
            <p:spPr>
              <a:xfrm>
                <a:off x="7381289" y="7175969"/>
                <a:ext cx="2001000" cy="1184700"/>
              </a:xfrm>
              <a:prstGeom prst="rect">
                <a:avLst/>
              </a:prstGeom>
              <a:noFill/>
              <a:ln>
                <a:noFill/>
              </a:ln>
            </p:spPr>
            <p:txBody>
              <a:bodyPr spcFirstLastPara="1" wrap="square" lIns="121875" tIns="121875" rIns="121875" bIns="121875" anchor="t" anchorCtr="0">
                <a:spAutoFit/>
              </a:bodyPr>
              <a:lstStyle/>
              <a:p>
                <a:pPr>
                  <a:buClr>
                    <a:srgbClr val="000000"/>
                  </a:buClr>
                  <a:buSzPts val="1500"/>
                </a:pPr>
                <a:r>
                  <a:rPr lang="en" sz="800" kern="0">
                    <a:solidFill>
                      <a:srgbClr val="FFFFFF"/>
                    </a:solidFill>
                    <a:latin typeface="Roboto"/>
                    <a:ea typeface="Roboto"/>
                    <a:cs typeface="Roboto"/>
                    <a:sym typeface="Roboto"/>
                  </a:rPr>
                  <a:t>Sounds good. I’ll take a look now.</a:t>
                </a:r>
                <a:endParaRPr sz="800" kern="0">
                  <a:solidFill>
                    <a:srgbClr val="FFFFFF"/>
                  </a:solidFill>
                  <a:latin typeface="Roboto"/>
                  <a:ea typeface="Roboto"/>
                  <a:cs typeface="Roboto"/>
                  <a:sym typeface="Roboto"/>
                </a:endParaRPr>
              </a:p>
            </p:txBody>
          </p:sp>
        </p:grpSp>
        <p:sp>
          <p:nvSpPr>
            <p:cNvPr id="642" name="Google Shape;642;p97"/>
            <p:cNvSpPr/>
            <p:nvPr/>
          </p:nvSpPr>
          <p:spPr>
            <a:xfrm>
              <a:off x="4136890" y="5570865"/>
              <a:ext cx="265200" cy="58500"/>
            </a:xfrm>
            <a:prstGeom prst="rtTriangle">
              <a:avLst/>
            </a:prstGeom>
            <a:solidFill>
              <a:schemeClr val="dk1"/>
            </a:solidFill>
            <a:ln>
              <a:noFill/>
            </a:ln>
          </p:spPr>
          <p:txBody>
            <a:bodyPr spcFirstLastPara="1" wrap="square" lIns="121875" tIns="60925" rIns="121875" bIns="60925" anchor="ctr" anchorCtr="0">
              <a:noAutofit/>
            </a:bodyPr>
            <a:lstStyle/>
            <a:p>
              <a:pPr algn="ctr">
                <a:buClr>
                  <a:srgbClr val="000000"/>
                </a:buClr>
              </a:pPr>
              <a:endParaRPr sz="1100" kern="0">
                <a:solidFill>
                  <a:srgbClr val="E5871E"/>
                </a:solidFill>
                <a:latin typeface="Roboto"/>
                <a:ea typeface="Roboto"/>
                <a:cs typeface="Roboto"/>
                <a:sym typeface="Roboto"/>
              </a:endParaRPr>
            </a:p>
          </p:txBody>
        </p:sp>
        <p:sp>
          <p:nvSpPr>
            <p:cNvPr id="643" name="Google Shape;643;p97"/>
            <p:cNvSpPr/>
            <p:nvPr/>
          </p:nvSpPr>
          <p:spPr>
            <a:xfrm flipH="1">
              <a:off x="2719086" y="4961617"/>
              <a:ext cx="253800" cy="126300"/>
            </a:xfrm>
            <a:prstGeom prst="rtTriangle">
              <a:avLst/>
            </a:prstGeom>
            <a:solidFill>
              <a:schemeClr val="accent3"/>
            </a:solidFill>
            <a:ln>
              <a:noFill/>
            </a:ln>
          </p:spPr>
          <p:txBody>
            <a:bodyPr spcFirstLastPara="1" wrap="square" lIns="121875" tIns="60925" rIns="121875" bIns="60925" anchor="ctr" anchorCtr="0">
              <a:noAutofit/>
            </a:bodyPr>
            <a:lstStyle/>
            <a:p>
              <a:pPr algn="ctr">
                <a:buClr>
                  <a:srgbClr val="000000"/>
                </a:buClr>
              </a:pPr>
              <a:endParaRPr sz="1100" kern="0">
                <a:solidFill>
                  <a:srgbClr val="E5871E"/>
                </a:solidFill>
                <a:latin typeface="Roboto"/>
                <a:ea typeface="Roboto"/>
                <a:cs typeface="Roboto"/>
                <a:sym typeface="Roboto"/>
              </a:endParaRPr>
            </a:p>
          </p:txBody>
        </p:sp>
        <p:sp>
          <p:nvSpPr>
            <p:cNvPr id="644" name="Google Shape;644;p97"/>
            <p:cNvSpPr/>
            <p:nvPr/>
          </p:nvSpPr>
          <p:spPr>
            <a:xfrm>
              <a:off x="2747036" y="2852036"/>
              <a:ext cx="1437900" cy="2237100"/>
            </a:xfrm>
            <a:prstGeom prst="roundRect">
              <a:avLst>
                <a:gd name="adj" fmla="val 11989"/>
              </a:avLst>
            </a:prstGeom>
            <a:solidFill>
              <a:schemeClr val="accent3"/>
            </a:solidFill>
            <a:ln>
              <a:noFill/>
            </a:ln>
          </p:spPr>
          <p:txBody>
            <a:bodyPr spcFirstLastPara="1" wrap="square" lIns="121875" tIns="121875" rIns="121875" bIns="121875" anchor="ctr" anchorCtr="0">
              <a:noAutofit/>
            </a:bodyPr>
            <a:lstStyle/>
            <a:p>
              <a:pPr>
                <a:buClr>
                  <a:srgbClr val="000000"/>
                </a:buClr>
                <a:buSzPts val="1900"/>
              </a:pPr>
              <a:endParaRPr sz="1100" kern="0">
                <a:solidFill>
                  <a:srgbClr val="000000"/>
                </a:solidFill>
                <a:latin typeface="Roboto"/>
                <a:ea typeface="Roboto"/>
                <a:cs typeface="Roboto"/>
                <a:sym typeface="Roboto"/>
              </a:endParaRPr>
            </a:p>
          </p:txBody>
        </p:sp>
        <p:sp>
          <p:nvSpPr>
            <p:cNvPr id="645" name="Google Shape;645;p97"/>
            <p:cNvSpPr txBox="1"/>
            <p:nvPr/>
          </p:nvSpPr>
          <p:spPr>
            <a:xfrm>
              <a:off x="2816480" y="2908328"/>
              <a:ext cx="1326000" cy="2216400"/>
            </a:xfrm>
            <a:prstGeom prst="rect">
              <a:avLst/>
            </a:prstGeom>
            <a:noFill/>
            <a:ln>
              <a:noFill/>
            </a:ln>
          </p:spPr>
          <p:txBody>
            <a:bodyPr spcFirstLastPara="1" wrap="square" lIns="121875" tIns="121875" rIns="121875" bIns="121875" anchor="t" anchorCtr="0">
              <a:spAutoFit/>
            </a:bodyPr>
            <a:lstStyle/>
            <a:p>
              <a:pPr>
                <a:buClr>
                  <a:srgbClr val="000000"/>
                </a:buClr>
                <a:buSzPts val="1500"/>
              </a:pPr>
              <a:r>
                <a:rPr lang="en" sz="800" kern="0" dirty="0">
                  <a:solidFill>
                    <a:srgbClr val="36455E"/>
                  </a:solidFill>
                  <a:latin typeface="Roboto"/>
                  <a:ea typeface="Roboto"/>
                  <a:cs typeface="Roboto"/>
                  <a:sym typeface="Roboto"/>
                </a:rPr>
                <a:t>Hi Michael! This is Hope, your digital wellness assistant. You've been enrolled in a free program by your school designed to help you feel your best. In order to provide you with the best support and resources, I would like to ask you some questions to get to know you better. Tell us more about yourself here: </a:t>
              </a:r>
              <a:r>
                <a:rPr lang="en" sz="800" u="sng" kern="0" dirty="0">
                  <a:solidFill>
                    <a:srgbClr val="36455E"/>
                  </a:solidFill>
                  <a:latin typeface="Roboto"/>
                  <a:ea typeface="Roboto"/>
                  <a:cs typeface="Roboto"/>
                  <a:sym typeface="Roboto"/>
                </a:rPr>
                <a:t>https://cf.org/hope</a:t>
              </a:r>
              <a:endParaRPr sz="800" u="sng" kern="0" dirty="0">
                <a:solidFill>
                  <a:srgbClr val="36455E"/>
                </a:solidFill>
                <a:latin typeface="Roboto"/>
                <a:ea typeface="Roboto"/>
                <a:cs typeface="Roboto"/>
                <a:sym typeface="Roboto"/>
              </a:endParaRPr>
            </a:p>
          </p:txBody>
        </p:sp>
      </p:grpSp>
      <p:sp>
        <p:nvSpPr>
          <p:cNvPr id="646" name="Google Shape;646;p97"/>
          <p:cNvSpPr txBox="1"/>
          <p:nvPr/>
        </p:nvSpPr>
        <p:spPr>
          <a:xfrm>
            <a:off x="2921737" y="1379252"/>
            <a:ext cx="1838400" cy="646300"/>
          </a:xfrm>
          <a:prstGeom prst="rect">
            <a:avLst/>
          </a:prstGeom>
          <a:noFill/>
          <a:ln>
            <a:noFill/>
          </a:ln>
        </p:spPr>
        <p:txBody>
          <a:bodyPr spcFirstLastPara="1" wrap="square" lIns="91425" tIns="91425" rIns="91425" bIns="91425" anchor="t" anchorCtr="0">
            <a:spAutoFit/>
          </a:bodyPr>
          <a:lstStyle/>
          <a:p>
            <a:pPr>
              <a:buClr>
                <a:srgbClr val="000000"/>
              </a:buClr>
            </a:pPr>
            <a:r>
              <a:rPr lang="en" sz="1500" b="1" kern="0">
                <a:solidFill>
                  <a:srgbClr val="36455E"/>
                </a:solidFill>
                <a:latin typeface="Proxima Nova"/>
                <a:ea typeface="Proxima Nova"/>
                <a:cs typeface="Proxima Nova"/>
                <a:sym typeface="Proxima Nova"/>
              </a:rPr>
              <a:t>Outreach &amp; Assess</a:t>
            </a:r>
            <a:endParaRPr sz="1500" b="1" kern="0">
              <a:solidFill>
                <a:srgbClr val="36455E"/>
              </a:solidFill>
              <a:latin typeface="Proxima Nova"/>
              <a:ea typeface="Proxima Nova"/>
              <a:cs typeface="Proxima Nova"/>
              <a:sym typeface="Proxima Nova"/>
            </a:endParaRPr>
          </a:p>
        </p:txBody>
      </p:sp>
      <p:sp>
        <p:nvSpPr>
          <p:cNvPr id="647" name="Google Shape;647;p97"/>
          <p:cNvSpPr txBox="1">
            <a:spLocks noGrp="1"/>
          </p:cNvSpPr>
          <p:nvPr>
            <p:ph type="title"/>
          </p:nvPr>
        </p:nvSpPr>
        <p:spPr>
          <a:xfrm>
            <a:off x="363538" y="81950"/>
            <a:ext cx="11257800" cy="995700"/>
          </a:xfrm>
          <a:prstGeom prst="rect">
            <a:avLst/>
          </a:prstGeom>
        </p:spPr>
        <p:txBody>
          <a:bodyPr spcFirstLastPara="1" wrap="square" lIns="91425" tIns="91425" rIns="91425" bIns="91425" anchor="t" anchorCtr="0">
            <a:noAutofit/>
          </a:bodyPr>
          <a:lstStyle/>
          <a:p>
            <a:r>
              <a:rPr lang="en" sz="2900" dirty="0"/>
              <a:t>Turnkey, Scalable Tech-Enabled Service to Generate </a:t>
            </a:r>
            <a:r>
              <a:rPr lang="en" sz="2900" b="1" dirty="0"/>
              <a:t>Hope</a:t>
            </a:r>
            <a:r>
              <a:rPr lang="en" sz="2900" dirty="0"/>
              <a:t> at Scale and Deliver Comprehensive </a:t>
            </a:r>
            <a:r>
              <a:rPr lang="en" sz="2900" b="1" dirty="0"/>
              <a:t>Mental Health &amp; Well-Being</a:t>
            </a:r>
            <a:r>
              <a:rPr lang="en" sz="2900" dirty="0"/>
              <a:t>  </a:t>
            </a:r>
            <a:endParaRPr sz="2900" dirty="0"/>
          </a:p>
        </p:txBody>
      </p:sp>
      <p:pic>
        <p:nvPicPr>
          <p:cNvPr id="648" name="Google Shape;648;p97"/>
          <p:cNvPicPr preferRelativeResize="0"/>
          <p:nvPr/>
        </p:nvPicPr>
        <p:blipFill rotWithShape="1">
          <a:blip r:embed="rId7">
            <a:alphaModFix/>
          </a:blip>
          <a:srcRect t="24167" r="70497" b="30086"/>
          <a:stretch/>
        </p:blipFill>
        <p:spPr>
          <a:xfrm>
            <a:off x="1135389" y="1752775"/>
            <a:ext cx="468049" cy="725726"/>
          </a:xfrm>
          <a:prstGeom prst="rect">
            <a:avLst/>
          </a:prstGeom>
          <a:noFill/>
          <a:ln>
            <a:noFill/>
          </a:ln>
        </p:spPr>
      </p:pic>
      <p:pic>
        <p:nvPicPr>
          <p:cNvPr id="649" name="Google Shape;649;p97"/>
          <p:cNvPicPr preferRelativeResize="0"/>
          <p:nvPr/>
        </p:nvPicPr>
        <p:blipFill rotWithShape="1">
          <a:blip r:embed="rId8">
            <a:alphaModFix/>
          </a:blip>
          <a:srcRect t="23816" r="63486" b="15859"/>
          <a:stretch/>
        </p:blipFill>
        <p:spPr>
          <a:xfrm>
            <a:off x="1493215" y="2127950"/>
            <a:ext cx="439283" cy="725724"/>
          </a:xfrm>
          <a:prstGeom prst="rect">
            <a:avLst/>
          </a:prstGeom>
          <a:noFill/>
          <a:ln>
            <a:noFill/>
          </a:ln>
        </p:spPr>
      </p:pic>
      <p:pic>
        <p:nvPicPr>
          <p:cNvPr id="650" name="Google Shape;650;p97"/>
          <p:cNvPicPr preferRelativeResize="0"/>
          <p:nvPr/>
        </p:nvPicPr>
        <p:blipFill rotWithShape="1">
          <a:blip r:embed="rId7">
            <a:alphaModFix/>
          </a:blip>
          <a:srcRect t="24167" r="70497" b="30086"/>
          <a:stretch/>
        </p:blipFill>
        <p:spPr>
          <a:xfrm>
            <a:off x="1798189" y="2127950"/>
            <a:ext cx="468049" cy="725726"/>
          </a:xfrm>
          <a:prstGeom prst="rect">
            <a:avLst/>
          </a:prstGeom>
          <a:noFill/>
          <a:ln>
            <a:noFill/>
          </a:ln>
        </p:spPr>
      </p:pic>
      <p:pic>
        <p:nvPicPr>
          <p:cNvPr id="651" name="Google Shape;651;p97"/>
          <p:cNvPicPr preferRelativeResize="0"/>
          <p:nvPr/>
        </p:nvPicPr>
        <p:blipFill rotWithShape="1">
          <a:blip r:embed="rId7">
            <a:alphaModFix/>
          </a:blip>
          <a:srcRect t="24167" r="70497" b="30086"/>
          <a:stretch/>
        </p:blipFill>
        <p:spPr>
          <a:xfrm>
            <a:off x="563889" y="2966150"/>
            <a:ext cx="468049" cy="725726"/>
          </a:xfrm>
          <a:prstGeom prst="rect">
            <a:avLst/>
          </a:prstGeom>
          <a:noFill/>
          <a:ln>
            <a:noFill/>
          </a:ln>
        </p:spPr>
      </p:pic>
      <p:pic>
        <p:nvPicPr>
          <p:cNvPr id="652" name="Google Shape;652;p97"/>
          <p:cNvPicPr preferRelativeResize="0"/>
          <p:nvPr/>
        </p:nvPicPr>
        <p:blipFill rotWithShape="1">
          <a:blip r:embed="rId7">
            <a:alphaModFix/>
          </a:blip>
          <a:srcRect t="24167" r="70497" b="30086"/>
          <a:stretch/>
        </p:blipFill>
        <p:spPr>
          <a:xfrm>
            <a:off x="929826" y="2925025"/>
            <a:ext cx="468049" cy="725726"/>
          </a:xfrm>
          <a:prstGeom prst="rect">
            <a:avLst/>
          </a:prstGeom>
          <a:noFill/>
          <a:ln>
            <a:noFill/>
          </a:ln>
        </p:spPr>
      </p:pic>
      <p:pic>
        <p:nvPicPr>
          <p:cNvPr id="653" name="Google Shape;653;p97"/>
          <p:cNvPicPr preferRelativeResize="0"/>
          <p:nvPr/>
        </p:nvPicPr>
        <p:blipFill rotWithShape="1">
          <a:blip r:embed="rId7">
            <a:alphaModFix/>
          </a:blip>
          <a:srcRect t="24167" r="70497" b="30086"/>
          <a:stretch/>
        </p:blipFill>
        <p:spPr>
          <a:xfrm>
            <a:off x="1687839" y="2737550"/>
            <a:ext cx="468049" cy="725726"/>
          </a:xfrm>
          <a:prstGeom prst="rect">
            <a:avLst/>
          </a:prstGeom>
          <a:noFill/>
          <a:ln>
            <a:noFill/>
          </a:ln>
        </p:spPr>
      </p:pic>
      <p:pic>
        <p:nvPicPr>
          <p:cNvPr id="654" name="Google Shape;654;p97"/>
          <p:cNvPicPr preferRelativeResize="0"/>
          <p:nvPr/>
        </p:nvPicPr>
        <p:blipFill rotWithShape="1">
          <a:blip r:embed="rId7">
            <a:alphaModFix/>
          </a:blip>
          <a:srcRect t="24167" r="70497" b="30086"/>
          <a:stretch/>
        </p:blipFill>
        <p:spPr>
          <a:xfrm>
            <a:off x="592464" y="3931000"/>
            <a:ext cx="468049" cy="725726"/>
          </a:xfrm>
          <a:prstGeom prst="rect">
            <a:avLst/>
          </a:prstGeom>
          <a:noFill/>
          <a:ln>
            <a:noFill/>
          </a:ln>
        </p:spPr>
      </p:pic>
      <p:pic>
        <p:nvPicPr>
          <p:cNvPr id="655" name="Google Shape;655;p97"/>
          <p:cNvPicPr preferRelativeResize="0"/>
          <p:nvPr/>
        </p:nvPicPr>
        <p:blipFill rotWithShape="1">
          <a:blip r:embed="rId7">
            <a:alphaModFix/>
          </a:blip>
          <a:srcRect t="24167" r="70497" b="30086"/>
          <a:stretch/>
        </p:blipFill>
        <p:spPr>
          <a:xfrm>
            <a:off x="882126" y="4337750"/>
            <a:ext cx="468049" cy="725726"/>
          </a:xfrm>
          <a:prstGeom prst="rect">
            <a:avLst/>
          </a:prstGeom>
          <a:noFill/>
          <a:ln>
            <a:noFill/>
          </a:ln>
        </p:spPr>
      </p:pic>
      <p:pic>
        <p:nvPicPr>
          <p:cNvPr id="656" name="Google Shape;656;p97"/>
          <p:cNvPicPr preferRelativeResize="0"/>
          <p:nvPr/>
        </p:nvPicPr>
        <p:blipFill rotWithShape="1">
          <a:blip r:embed="rId7">
            <a:alphaModFix/>
          </a:blip>
          <a:srcRect t="24167" r="70497" b="30086"/>
          <a:stretch/>
        </p:blipFill>
        <p:spPr>
          <a:xfrm>
            <a:off x="1641539" y="3816112"/>
            <a:ext cx="468049" cy="725726"/>
          </a:xfrm>
          <a:prstGeom prst="rect">
            <a:avLst/>
          </a:prstGeom>
          <a:noFill/>
          <a:ln>
            <a:noFill/>
          </a:ln>
        </p:spPr>
      </p:pic>
      <p:pic>
        <p:nvPicPr>
          <p:cNvPr id="657" name="Google Shape;657;p97"/>
          <p:cNvPicPr preferRelativeResize="0"/>
          <p:nvPr/>
        </p:nvPicPr>
        <p:blipFill rotWithShape="1">
          <a:blip r:embed="rId7">
            <a:alphaModFix/>
          </a:blip>
          <a:srcRect t="24167" r="70497" b="30086"/>
          <a:stretch/>
        </p:blipFill>
        <p:spPr>
          <a:xfrm>
            <a:off x="1415064" y="4476925"/>
            <a:ext cx="468049" cy="725726"/>
          </a:xfrm>
          <a:prstGeom prst="rect">
            <a:avLst/>
          </a:prstGeom>
          <a:noFill/>
          <a:ln>
            <a:noFill/>
          </a:ln>
        </p:spPr>
      </p:pic>
      <p:pic>
        <p:nvPicPr>
          <p:cNvPr id="658" name="Google Shape;658;p97"/>
          <p:cNvPicPr preferRelativeResize="0"/>
          <p:nvPr/>
        </p:nvPicPr>
        <p:blipFill rotWithShape="1">
          <a:blip r:embed="rId7">
            <a:alphaModFix/>
          </a:blip>
          <a:srcRect t="24167" r="70497" b="30086"/>
          <a:stretch/>
        </p:blipFill>
        <p:spPr>
          <a:xfrm>
            <a:off x="1883114" y="4718750"/>
            <a:ext cx="468049" cy="725726"/>
          </a:xfrm>
          <a:prstGeom prst="rect">
            <a:avLst/>
          </a:prstGeom>
          <a:noFill/>
          <a:ln>
            <a:noFill/>
          </a:ln>
        </p:spPr>
      </p:pic>
      <p:pic>
        <p:nvPicPr>
          <p:cNvPr id="659" name="Google Shape;659;p97"/>
          <p:cNvPicPr preferRelativeResize="0"/>
          <p:nvPr/>
        </p:nvPicPr>
        <p:blipFill rotWithShape="1">
          <a:blip r:embed="rId7">
            <a:alphaModFix/>
          </a:blip>
          <a:srcRect t="24167" r="70497" b="30086"/>
          <a:stretch/>
        </p:blipFill>
        <p:spPr>
          <a:xfrm>
            <a:off x="1330139" y="5069300"/>
            <a:ext cx="468049" cy="725726"/>
          </a:xfrm>
          <a:prstGeom prst="rect">
            <a:avLst/>
          </a:prstGeom>
          <a:noFill/>
          <a:ln>
            <a:noFill/>
          </a:ln>
        </p:spPr>
      </p:pic>
      <p:pic>
        <p:nvPicPr>
          <p:cNvPr id="660" name="Google Shape;660;p97"/>
          <p:cNvPicPr preferRelativeResize="0"/>
          <p:nvPr/>
        </p:nvPicPr>
        <p:blipFill rotWithShape="1">
          <a:blip r:embed="rId8">
            <a:alphaModFix/>
          </a:blip>
          <a:srcRect t="23816" r="63486" b="15859"/>
          <a:stretch/>
        </p:blipFill>
        <p:spPr>
          <a:xfrm>
            <a:off x="1429452" y="3182250"/>
            <a:ext cx="439283" cy="725724"/>
          </a:xfrm>
          <a:prstGeom prst="rect">
            <a:avLst/>
          </a:prstGeom>
          <a:noFill/>
          <a:ln>
            <a:noFill/>
          </a:ln>
        </p:spPr>
      </p:pic>
      <p:pic>
        <p:nvPicPr>
          <p:cNvPr id="661" name="Google Shape;661;p97"/>
          <p:cNvPicPr preferRelativeResize="0"/>
          <p:nvPr/>
        </p:nvPicPr>
        <p:blipFill rotWithShape="1">
          <a:blip r:embed="rId8">
            <a:alphaModFix/>
          </a:blip>
          <a:srcRect t="23816" r="63486" b="15859"/>
          <a:stretch/>
        </p:blipFill>
        <p:spPr>
          <a:xfrm>
            <a:off x="882102" y="3650750"/>
            <a:ext cx="439283" cy="725724"/>
          </a:xfrm>
          <a:prstGeom prst="rect">
            <a:avLst/>
          </a:prstGeom>
          <a:noFill/>
          <a:ln>
            <a:noFill/>
          </a:ln>
        </p:spPr>
      </p:pic>
      <p:pic>
        <p:nvPicPr>
          <p:cNvPr id="662" name="Google Shape;662;p97"/>
          <p:cNvPicPr preferRelativeResize="0"/>
          <p:nvPr/>
        </p:nvPicPr>
        <p:blipFill rotWithShape="1">
          <a:blip r:embed="rId8">
            <a:alphaModFix/>
          </a:blip>
          <a:srcRect t="23816" r="63486" b="15859"/>
          <a:stretch/>
        </p:blipFill>
        <p:spPr>
          <a:xfrm>
            <a:off x="1669327" y="4866475"/>
            <a:ext cx="439283" cy="725724"/>
          </a:xfrm>
          <a:prstGeom prst="rect">
            <a:avLst/>
          </a:prstGeom>
          <a:noFill/>
          <a:ln>
            <a:noFill/>
          </a:ln>
        </p:spPr>
      </p:pic>
      <p:pic>
        <p:nvPicPr>
          <p:cNvPr id="663" name="Google Shape;663;p97"/>
          <p:cNvPicPr preferRelativeResize="0"/>
          <p:nvPr/>
        </p:nvPicPr>
        <p:blipFill>
          <a:blip r:embed="rId9">
            <a:alphaModFix/>
          </a:blip>
          <a:stretch>
            <a:fillRect/>
          </a:stretch>
        </p:blipFill>
        <p:spPr>
          <a:xfrm>
            <a:off x="9745738" y="4656723"/>
            <a:ext cx="1975622" cy="553175"/>
          </a:xfrm>
          <a:prstGeom prst="rect">
            <a:avLst/>
          </a:prstGeom>
          <a:noFill/>
          <a:ln>
            <a:noFill/>
          </a:ln>
        </p:spPr>
      </p:pic>
      <p:pic>
        <p:nvPicPr>
          <p:cNvPr id="664" name="Google Shape;664;p97"/>
          <p:cNvPicPr preferRelativeResize="0"/>
          <p:nvPr/>
        </p:nvPicPr>
        <p:blipFill>
          <a:blip r:embed="rId10">
            <a:alphaModFix/>
          </a:blip>
          <a:stretch>
            <a:fillRect/>
          </a:stretch>
        </p:blipFill>
        <p:spPr>
          <a:xfrm>
            <a:off x="5732014" y="5943975"/>
            <a:ext cx="1507077" cy="311288"/>
          </a:xfrm>
          <a:prstGeom prst="rect">
            <a:avLst/>
          </a:prstGeom>
          <a:noFill/>
          <a:ln>
            <a:noFill/>
          </a:ln>
        </p:spPr>
      </p:pic>
      <p:pic>
        <p:nvPicPr>
          <p:cNvPr id="665" name="Google Shape;665;p97"/>
          <p:cNvPicPr preferRelativeResize="0"/>
          <p:nvPr/>
        </p:nvPicPr>
        <p:blipFill rotWithShape="1">
          <a:blip r:embed="rId11">
            <a:alphaModFix/>
          </a:blip>
          <a:srcRect t="32412" b="30522"/>
          <a:stretch/>
        </p:blipFill>
        <p:spPr>
          <a:xfrm>
            <a:off x="7811963" y="5299977"/>
            <a:ext cx="1838400" cy="357727"/>
          </a:xfrm>
          <a:prstGeom prst="rect">
            <a:avLst/>
          </a:prstGeom>
          <a:noFill/>
          <a:ln>
            <a:noFill/>
          </a:ln>
        </p:spPr>
      </p:pic>
      <p:sp>
        <p:nvSpPr>
          <p:cNvPr id="666" name="Google Shape;666;p97"/>
          <p:cNvSpPr txBox="1"/>
          <p:nvPr/>
        </p:nvSpPr>
        <p:spPr>
          <a:xfrm>
            <a:off x="6085838" y="1123950"/>
            <a:ext cx="1409700" cy="415500"/>
          </a:xfrm>
          <a:prstGeom prst="rect">
            <a:avLst/>
          </a:prstGeom>
          <a:noFill/>
          <a:ln>
            <a:noFill/>
          </a:ln>
        </p:spPr>
        <p:txBody>
          <a:bodyPr spcFirstLastPara="1" wrap="square" lIns="91425" tIns="91425" rIns="91425" bIns="91425" anchor="t" anchorCtr="0">
            <a:spAutoFit/>
          </a:bodyPr>
          <a:lstStyle/>
          <a:p>
            <a:pPr>
              <a:buClr>
                <a:srgbClr val="000000"/>
              </a:buClr>
            </a:pPr>
            <a:r>
              <a:rPr lang="en" sz="1500" b="1" kern="0">
                <a:solidFill>
                  <a:srgbClr val="36455E"/>
                </a:solidFill>
                <a:latin typeface="Proxima Nova"/>
                <a:ea typeface="Proxima Nova"/>
                <a:cs typeface="Proxima Nova"/>
                <a:sym typeface="Proxima Nova"/>
              </a:rPr>
              <a:t>Wellness</a:t>
            </a:r>
            <a:endParaRPr sz="1500" b="1" kern="0">
              <a:solidFill>
                <a:srgbClr val="36455E"/>
              </a:solidFill>
              <a:latin typeface="Proxima Nova"/>
              <a:ea typeface="Proxima Nova"/>
              <a:cs typeface="Proxima Nova"/>
              <a:sym typeface="Proxima Nova"/>
            </a:endParaRPr>
          </a:p>
        </p:txBody>
      </p:sp>
      <p:sp>
        <p:nvSpPr>
          <p:cNvPr id="667" name="Google Shape;667;p97"/>
          <p:cNvSpPr txBox="1"/>
          <p:nvPr/>
        </p:nvSpPr>
        <p:spPr>
          <a:xfrm>
            <a:off x="8288962" y="1868350"/>
            <a:ext cx="1102955" cy="415500"/>
          </a:xfrm>
          <a:prstGeom prst="rect">
            <a:avLst/>
          </a:prstGeom>
          <a:noFill/>
          <a:ln>
            <a:noFill/>
          </a:ln>
        </p:spPr>
        <p:txBody>
          <a:bodyPr spcFirstLastPara="1" wrap="square" lIns="91425" tIns="91425" rIns="91425" bIns="91425" anchor="t" anchorCtr="0">
            <a:spAutoFit/>
          </a:bodyPr>
          <a:lstStyle/>
          <a:p>
            <a:pPr>
              <a:buClr>
                <a:srgbClr val="000000"/>
              </a:buClr>
            </a:pPr>
            <a:r>
              <a:rPr lang="en" sz="1500" b="1" kern="0" dirty="0">
                <a:solidFill>
                  <a:srgbClr val="36455E"/>
                </a:solidFill>
                <a:latin typeface="Proxima Nova"/>
                <a:ea typeface="Proxima Nova"/>
                <a:cs typeface="Proxima Nova"/>
                <a:sym typeface="Proxima Nova"/>
              </a:rPr>
              <a:t>Warning</a:t>
            </a:r>
            <a:endParaRPr sz="1500" b="1" kern="0" dirty="0">
              <a:solidFill>
                <a:srgbClr val="36455E"/>
              </a:solidFill>
              <a:latin typeface="Proxima Nova"/>
              <a:ea typeface="Proxima Nova"/>
              <a:cs typeface="Proxima Nova"/>
              <a:sym typeface="Proxima Nova"/>
            </a:endParaRPr>
          </a:p>
        </p:txBody>
      </p:sp>
      <p:sp>
        <p:nvSpPr>
          <p:cNvPr id="668" name="Google Shape;668;p97"/>
          <p:cNvSpPr txBox="1"/>
          <p:nvPr/>
        </p:nvSpPr>
        <p:spPr>
          <a:xfrm>
            <a:off x="10076333" y="2478500"/>
            <a:ext cx="860100" cy="415500"/>
          </a:xfrm>
          <a:prstGeom prst="rect">
            <a:avLst/>
          </a:prstGeom>
          <a:noFill/>
          <a:ln>
            <a:noFill/>
          </a:ln>
        </p:spPr>
        <p:txBody>
          <a:bodyPr spcFirstLastPara="1" wrap="square" lIns="91425" tIns="91425" rIns="91425" bIns="91425" anchor="t" anchorCtr="0">
            <a:spAutoFit/>
          </a:bodyPr>
          <a:lstStyle/>
          <a:p>
            <a:pPr>
              <a:buClr>
                <a:srgbClr val="000000"/>
              </a:buClr>
            </a:pPr>
            <a:r>
              <a:rPr lang="en" sz="1500" b="1" kern="0">
                <a:solidFill>
                  <a:srgbClr val="36455E"/>
                </a:solidFill>
                <a:latin typeface="Proxima Nova"/>
                <a:ea typeface="Proxima Nova"/>
                <a:cs typeface="Proxima Nova"/>
                <a:sym typeface="Proxima Nova"/>
              </a:rPr>
              <a:t>Need</a:t>
            </a:r>
            <a:endParaRPr sz="1500" b="1" kern="0">
              <a:solidFill>
                <a:srgbClr val="36455E"/>
              </a:solidFill>
              <a:latin typeface="Proxima Nova"/>
              <a:ea typeface="Proxima Nova"/>
              <a:cs typeface="Proxima Nova"/>
              <a:sym typeface="Proxima Nova"/>
            </a:endParaRPr>
          </a:p>
        </p:txBody>
      </p:sp>
      <p:sp>
        <p:nvSpPr>
          <p:cNvPr id="669" name="Google Shape;669;p97"/>
          <p:cNvSpPr/>
          <p:nvPr/>
        </p:nvSpPr>
        <p:spPr>
          <a:xfrm>
            <a:off x="5064838" y="2855625"/>
            <a:ext cx="7098900" cy="1512900"/>
          </a:xfrm>
          <a:prstGeom prst="rightArrow">
            <a:avLst>
              <a:gd name="adj1" fmla="val 50000"/>
              <a:gd name="adj2" fmla="val 86445"/>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0" name="Google Shape;670;p97"/>
          <p:cNvSpPr/>
          <p:nvPr/>
        </p:nvSpPr>
        <p:spPr>
          <a:xfrm rot="-3213003">
            <a:off x="5403011" y="3046131"/>
            <a:ext cx="810442"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1" name="Google Shape;671;p97"/>
          <p:cNvSpPr/>
          <p:nvPr/>
        </p:nvSpPr>
        <p:spPr>
          <a:xfrm rot="-3212066">
            <a:off x="7670423" y="2935157"/>
            <a:ext cx="654676"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2" name="Google Shape;672;p97"/>
          <p:cNvSpPr/>
          <p:nvPr/>
        </p:nvSpPr>
        <p:spPr>
          <a:xfrm rot="-3212751">
            <a:off x="10081157" y="2959331"/>
            <a:ext cx="438252"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3" name="Google Shape;673;p97"/>
          <p:cNvSpPr/>
          <p:nvPr/>
        </p:nvSpPr>
        <p:spPr>
          <a:xfrm rot="-7587934" flipH="1">
            <a:off x="8105773" y="3775218"/>
            <a:ext cx="654676"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4" name="Google Shape;674;p97"/>
          <p:cNvSpPr/>
          <p:nvPr/>
        </p:nvSpPr>
        <p:spPr>
          <a:xfrm rot="-3213003">
            <a:off x="5472186" y="3834719"/>
            <a:ext cx="810442" cy="357788"/>
          </a:xfrm>
          <a:prstGeom prst="rightArrow">
            <a:avLst>
              <a:gd name="adj1" fmla="val 50000"/>
              <a:gd name="adj2" fmla="val 50000"/>
            </a:avLst>
          </a:prstGeom>
          <a:solidFill>
            <a:srgbClr val="FAE6D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5" name="Google Shape;675;p97"/>
          <p:cNvSpPr/>
          <p:nvPr/>
        </p:nvSpPr>
        <p:spPr>
          <a:xfrm rot="-3212751">
            <a:off x="10385957" y="3264131"/>
            <a:ext cx="438252"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6" name="Google Shape;676;p97"/>
          <p:cNvSpPr/>
          <p:nvPr/>
        </p:nvSpPr>
        <p:spPr>
          <a:xfrm rot="-3213003">
            <a:off x="9077536" y="3834719"/>
            <a:ext cx="810442" cy="357788"/>
          </a:xfrm>
          <a:prstGeom prst="rightArrow">
            <a:avLst>
              <a:gd name="adj1" fmla="val 50000"/>
              <a:gd name="adj2" fmla="val 50000"/>
            </a:avLst>
          </a:prstGeom>
          <a:solidFill>
            <a:srgbClr val="FAE6D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7" name="Google Shape;677;p97"/>
          <p:cNvSpPr/>
          <p:nvPr/>
        </p:nvSpPr>
        <p:spPr>
          <a:xfrm rot="-3213561">
            <a:off x="10249335" y="3711729"/>
            <a:ext cx="504554" cy="357788"/>
          </a:xfrm>
          <a:prstGeom prst="rightArrow">
            <a:avLst>
              <a:gd name="adj1" fmla="val 50000"/>
              <a:gd name="adj2" fmla="val 50000"/>
            </a:avLst>
          </a:prstGeom>
          <a:solidFill>
            <a:srgbClr val="FAE6D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8" name="Google Shape;678;p97"/>
          <p:cNvSpPr/>
          <p:nvPr/>
        </p:nvSpPr>
        <p:spPr>
          <a:xfrm rot="-7587249" flipH="1">
            <a:off x="9830707" y="3903444"/>
            <a:ext cx="438252"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79" name="Google Shape;679;p97"/>
          <p:cNvSpPr/>
          <p:nvPr/>
        </p:nvSpPr>
        <p:spPr>
          <a:xfrm rot="-7586997" flipH="1">
            <a:off x="6248411" y="2963344"/>
            <a:ext cx="810442" cy="357788"/>
          </a:xfrm>
          <a:prstGeom prst="rightArrow">
            <a:avLst>
              <a:gd name="adj1" fmla="val 50000"/>
              <a:gd name="adj2" fmla="val 50000"/>
            </a:avLst>
          </a:prstGeom>
          <a:solidFill>
            <a:srgbClr val="FAE6D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0" name="Google Shape;680;p97"/>
          <p:cNvSpPr/>
          <p:nvPr/>
        </p:nvSpPr>
        <p:spPr>
          <a:xfrm rot="-7586997" flipH="1">
            <a:off x="8786961" y="2963344"/>
            <a:ext cx="810442" cy="357788"/>
          </a:xfrm>
          <a:prstGeom prst="rightArrow">
            <a:avLst>
              <a:gd name="adj1" fmla="val 50000"/>
              <a:gd name="adj2" fmla="val 50000"/>
            </a:avLst>
          </a:prstGeom>
          <a:solidFill>
            <a:srgbClr val="FAE6D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81" name="Google Shape;681;p97"/>
          <p:cNvSpPr txBox="1"/>
          <p:nvPr/>
        </p:nvSpPr>
        <p:spPr>
          <a:xfrm>
            <a:off x="5034987" y="3366598"/>
            <a:ext cx="5796600" cy="585000"/>
          </a:xfrm>
          <a:prstGeom prst="rect">
            <a:avLst/>
          </a:prstGeom>
          <a:noFill/>
          <a:ln>
            <a:noFill/>
          </a:ln>
        </p:spPr>
        <p:txBody>
          <a:bodyPr spcFirstLastPara="1" wrap="square" lIns="91425" tIns="91425" rIns="91425" bIns="91425" anchor="t" anchorCtr="0">
            <a:spAutoFit/>
          </a:bodyPr>
          <a:lstStyle/>
          <a:p>
            <a:pPr algn="ctr">
              <a:buClr>
                <a:srgbClr val="000000"/>
              </a:buClr>
            </a:pPr>
            <a:r>
              <a:rPr lang="en" sz="1300" b="1" kern="0" dirty="0">
                <a:solidFill>
                  <a:srgbClr val="36455E"/>
                </a:solidFill>
                <a:latin typeface="Proxima Nova"/>
                <a:ea typeface="Proxima Nova"/>
                <a:cs typeface="Proxima Nova"/>
                <a:sym typeface="Proxima Nova"/>
              </a:rPr>
              <a:t>Ongoing wellness, hope, and when necessary, triage and navigation of youth to partner programs and services</a:t>
            </a:r>
            <a:endParaRPr sz="1300" b="1" kern="0" dirty="0">
              <a:solidFill>
                <a:srgbClr val="36455E"/>
              </a:solidFill>
              <a:latin typeface="Proxima Nova"/>
              <a:ea typeface="Proxima Nova"/>
              <a:cs typeface="Proxima Nova"/>
              <a:sym typeface="Proxima Nova"/>
            </a:endParaRPr>
          </a:p>
        </p:txBody>
      </p:sp>
      <p:sp>
        <p:nvSpPr>
          <p:cNvPr id="682" name="Google Shape;682;p97"/>
          <p:cNvSpPr/>
          <p:nvPr/>
        </p:nvSpPr>
        <p:spPr>
          <a:xfrm rot="-7586997" flipH="1">
            <a:off x="5076361" y="3816644"/>
            <a:ext cx="810442" cy="357788"/>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7" descr="A blue and green brochure with whit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8" descr="A blue and green brochure with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nxious Generation | Jonathan Haidt">
            <a:extLst>
              <a:ext uri="{FF2B5EF4-FFF2-40B4-BE49-F238E27FC236}">
                <a16:creationId xmlns:a16="http://schemas.microsoft.com/office/drawing/2014/main" id="{20AFFFCB-20CD-4A9F-8306-BCE2F9767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07" y="527254"/>
            <a:ext cx="82296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Anxious Generation: How the Great Rewiring of Childhood is Causing an Epidemic of Mental Illness  -     By: Jonathan Haidt&#10;">
            <a:extLst>
              <a:ext uri="{FF2B5EF4-FFF2-40B4-BE49-F238E27FC236}">
                <a16:creationId xmlns:a16="http://schemas.microsoft.com/office/drawing/2014/main" id="{EBEB4D21-A33B-4F90-843C-03E6DCFA2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955" y="1196829"/>
            <a:ext cx="25431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24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9" descr="A blue and green brochure with whit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0" descr="A screen shot of a cell phon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0" descr="A blue and green background with whit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6544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1" descr="A blue and green background&#10;&#10;Description automatically generated"/>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206" name="Google Shape;206;p11"/>
          <p:cNvSpPr txBox="1"/>
          <p:nvPr/>
        </p:nvSpPr>
        <p:spPr>
          <a:xfrm>
            <a:off x="311208" y="381468"/>
            <a:ext cx="11569583" cy="61555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Arial"/>
                <a:ea typeface="Arial"/>
                <a:cs typeface="Arial"/>
                <a:sym typeface="Arial"/>
              </a:rPr>
              <a:t>TAPPING INTO THE SCIENCE (AND POWER) OF HOPE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1"/>
          <p:cNvSpPr txBox="1"/>
          <p:nvPr/>
        </p:nvSpPr>
        <p:spPr>
          <a:xfrm>
            <a:off x="311208" y="1378488"/>
            <a:ext cx="255631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E58725"/>
                </a:solidFill>
                <a:effectLst/>
                <a:uLnTx/>
                <a:uFillTx/>
                <a:latin typeface="Arial"/>
                <a:ea typeface="Arial"/>
                <a:cs typeface="Arial"/>
                <a:sym typeface="Arial"/>
              </a:rPr>
              <a:t>What is Hope?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txBox="1"/>
          <p:nvPr/>
        </p:nvSpPr>
        <p:spPr>
          <a:xfrm>
            <a:off x="3178734" y="1378488"/>
            <a:ext cx="7818129"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Hope is a belief that your future will be better than today, and that you have the power to make it happen.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p:cNvSpPr txBox="1"/>
          <p:nvPr/>
        </p:nvSpPr>
        <p:spPr>
          <a:xfrm>
            <a:off x="423502" y="2413204"/>
            <a:ext cx="781812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Three Tenants of the Science of Hope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1"/>
          <p:cNvSpPr txBox="1"/>
          <p:nvPr/>
        </p:nvSpPr>
        <p:spPr>
          <a:xfrm>
            <a:off x="976955" y="2966656"/>
            <a:ext cx="781812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8EC869"/>
                </a:solidFill>
                <a:effectLst/>
                <a:uLnTx/>
                <a:uFillTx/>
                <a:latin typeface="Arial"/>
                <a:ea typeface="Arial"/>
                <a:cs typeface="Arial"/>
                <a:sym typeface="Arial"/>
              </a:rPr>
              <a:t>GOALS: </a:t>
            </a: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Deeply meaningful goals set by the youth and family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txBox="1"/>
          <p:nvPr/>
        </p:nvSpPr>
        <p:spPr>
          <a:xfrm>
            <a:off x="976954" y="3467784"/>
            <a:ext cx="781812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8EC869"/>
                </a:solidFill>
                <a:effectLst/>
                <a:uLnTx/>
                <a:uFillTx/>
                <a:latin typeface="Arial"/>
                <a:ea typeface="Arial"/>
                <a:cs typeface="Arial"/>
                <a:sym typeface="Arial"/>
              </a:rPr>
              <a:t>PATHWAYS: </a:t>
            </a: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Mental roadmaps to goal attainment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txBox="1"/>
          <p:nvPr/>
        </p:nvSpPr>
        <p:spPr>
          <a:xfrm>
            <a:off x="976954" y="3948967"/>
            <a:ext cx="781812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8EC869"/>
                </a:solidFill>
                <a:effectLst/>
                <a:uLnTx/>
                <a:uFillTx/>
                <a:latin typeface="Arial"/>
                <a:ea typeface="Arial"/>
                <a:cs typeface="Arial"/>
                <a:sym typeface="Arial"/>
              </a:rPr>
              <a:t>WILLPOWER: </a:t>
            </a: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Mental energy to pathway pursuits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txBox="1"/>
          <p:nvPr/>
        </p:nvSpPr>
        <p:spPr>
          <a:xfrm>
            <a:off x="976954" y="4711236"/>
            <a:ext cx="724061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E58725"/>
                </a:solidFill>
                <a:effectLst/>
                <a:uLnTx/>
                <a:uFillTx/>
                <a:latin typeface="Arial"/>
                <a:ea typeface="Arial"/>
                <a:cs typeface="Arial"/>
                <a:sym typeface="Arial"/>
              </a:rPr>
              <a:t>A goal without a pathway is just a wish.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4" name="Google Shape;214;p11"/>
          <p:cNvCxnSpPr/>
          <p:nvPr/>
        </p:nvCxnSpPr>
        <p:spPr>
          <a:xfrm rot="10800000">
            <a:off x="734309" y="3066241"/>
            <a:ext cx="0" cy="1313613"/>
          </a:xfrm>
          <a:prstGeom prst="straightConnector1">
            <a:avLst/>
          </a:prstGeom>
          <a:noFill/>
          <a:ln w="28575" cap="rnd" cmpd="sng">
            <a:solidFill>
              <a:srgbClr val="E58725"/>
            </a:solidFill>
            <a:prstDash val="dot"/>
            <a:round/>
            <a:headEnd type="none" w="sm" len="sm"/>
            <a:tailEnd type="none" w="sm" len="sm"/>
          </a:ln>
        </p:spPr>
      </p:cxnSp>
    </p:spTree>
    <p:extLst>
      <p:ext uri="{BB962C8B-B14F-4D97-AF65-F5344CB8AC3E}">
        <p14:creationId xmlns:p14="http://schemas.microsoft.com/office/powerpoint/2010/main" val="263219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descr="A blue and green background&#10;&#10;Description automatically generated"/>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221" name="Google Shape;221;p12"/>
          <p:cNvSpPr txBox="1"/>
          <p:nvPr/>
        </p:nvSpPr>
        <p:spPr>
          <a:xfrm>
            <a:off x="311208" y="381468"/>
            <a:ext cx="11569583" cy="61555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Arial"/>
                <a:ea typeface="Arial"/>
                <a:cs typeface="Arial"/>
                <a:sym typeface="Arial"/>
              </a:rPr>
              <a:t>TAPPING INTO THE SCIENCE (AND POWER) OF HOPE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2"/>
          <p:cNvSpPr txBox="1"/>
          <p:nvPr/>
        </p:nvSpPr>
        <p:spPr>
          <a:xfrm>
            <a:off x="414753" y="1378488"/>
            <a:ext cx="6100348" cy="39018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E58725"/>
                </a:solidFill>
                <a:effectLst/>
                <a:uLnTx/>
                <a:uFillTx/>
                <a:latin typeface="Arial"/>
                <a:ea typeface="Arial"/>
                <a:cs typeface="Arial"/>
                <a:sym typeface="Arial"/>
              </a:rPr>
              <a:t>Hope is the single most predictive indicator of well-being in a person’s life. </a:t>
            </a:r>
            <a:r>
              <a:rPr kumimoji="0" lang="en-US" sz="2400" b="0" i="0" u="none" strike="noStrike" kern="0" cap="none" spc="0" normalizeH="0" baseline="0" noProof="0">
                <a:ln>
                  <a:noFill/>
                </a:ln>
                <a:solidFill>
                  <a:srgbClr val="FFFFFF"/>
                </a:solidFill>
                <a:effectLst/>
                <a:uLnTx/>
                <a:uFillTx/>
                <a:latin typeface="Arial"/>
                <a:ea typeface="Arial"/>
                <a:cs typeface="Arial"/>
                <a:sym typeface="Arial"/>
              </a:rPr>
              <a:t>Canopy Anywhere will prescribe and deliver hope to a generation of youth with personalized plans designed to meet their needs and ongoing support to ultimately change the trajectory of their lives.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3" name="Google Shape;223;p12"/>
          <p:cNvPicPr preferRelativeResize="0"/>
          <p:nvPr/>
        </p:nvPicPr>
        <p:blipFill rotWithShape="1">
          <a:blip r:embed="rId4">
            <a:alphaModFix/>
          </a:blip>
          <a:srcRect/>
          <a:stretch/>
        </p:blipFill>
        <p:spPr>
          <a:xfrm>
            <a:off x="6661044" y="1189963"/>
            <a:ext cx="5249007" cy="4389955"/>
          </a:xfrm>
          <a:prstGeom prst="rect">
            <a:avLst/>
          </a:prstGeom>
          <a:noFill/>
          <a:ln>
            <a:noFill/>
          </a:ln>
        </p:spPr>
      </p:pic>
    </p:spTree>
    <p:extLst>
      <p:ext uri="{BB962C8B-B14F-4D97-AF65-F5344CB8AC3E}">
        <p14:creationId xmlns:p14="http://schemas.microsoft.com/office/powerpoint/2010/main" val="20327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6" descr="A blue and green backgroun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6" name="Google Shape;326;p26"/>
          <p:cNvSpPr txBox="1"/>
          <p:nvPr/>
        </p:nvSpPr>
        <p:spPr>
          <a:xfrm>
            <a:off x="311208" y="421224"/>
            <a:ext cx="11569583" cy="61555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Arial"/>
                <a:ea typeface="Arial"/>
                <a:cs typeface="Arial"/>
                <a:sym typeface="Arial"/>
              </a:rPr>
              <a:t>TAPPING INTO THE SCIENCE (AND POWER) OF HOPE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6"/>
          <p:cNvSpPr txBox="1"/>
          <p:nvPr/>
        </p:nvSpPr>
        <p:spPr>
          <a:xfrm>
            <a:off x="436009" y="1065591"/>
            <a:ext cx="11081444" cy="4841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Canopy Anywhere fills a gap and gives Hope to youth and families.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6"/>
          <p:cNvSpPr txBox="1"/>
          <p:nvPr/>
        </p:nvSpPr>
        <p:spPr>
          <a:xfrm>
            <a:off x="436009" y="1756301"/>
            <a:ext cx="11569583" cy="6155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Arial"/>
                <a:ea typeface="Arial"/>
                <a:cs typeface="Arial"/>
                <a:sym typeface="Arial"/>
              </a:rPr>
              <a:t>Hope is 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6"/>
          <p:cNvSpPr txBox="1"/>
          <p:nvPr/>
        </p:nvSpPr>
        <p:spPr>
          <a:xfrm>
            <a:off x="924148" y="2554948"/>
            <a:ext cx="9531817" cy="28931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F2F2F2"/>
              </a:buClr>
              <a:buSzPts val="2600"/>
              <a:buFont typeface="Arial"/>
              <a:buChar char="•"/>
              <a:tabLst/>
              <a:defRPr/>
            </a:pPr>
            <a:r>
              <a:rPr kumimoji="0" lang="en-US" sz="2600" b="0" i="0" u="none" strike="noStrike" kern="0" cap="none" spc="0" normalizeH="0" baseline="0" noProof="0">
                <a:ln>
                  <a:noFill/>
                </a:ln>
                <a:solidFill>
                  <a:srgbClr val="F2F2F2"/>
                </a:solidFill>
                <a:effectLst/>
                <a:uLnTx/>
                <a:uFillTx/>
                <a:latin typeface="Arial"/>
                <a:ea typeface="Arial"/>
                <a:cs typeface="Arial"/>
                <a:sym typeface="Arial"/>
              </a:rPr>
              <a:t>Predictor of academic achievement (attendance, grades, test scores, GPA, graduation rates and college enrollment)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17780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2F2F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2F2F2"/>
              </a:buClr>
              <a:buSzPts val="2600"/>
              <a:buFont typeface="Arial"/>
              <a:buChar char="•"/>
              <a:tabLst/>
              <a:defRPr/>
            </a:pPr>
            <a:r>
              <a:rPr kumimoji="0" lang="en-US" sz="2600" b="0" i="0" u="none" strike="noStrike" kern="0" cap="none" spc="0" normalizeH="0" baseline="0" noProof="0">
                <a:ln>
                  <a:noFill/>
                </a:ln>
                <a:solidFill>
                  <a:srgbClr val="F2F2F2"/>
                </a:solidFill>
                <a:effectLst/>
                <a:uLnTx/>
                <a:uFillTx/>
                <a:latin typeface="Arial"/>
                <a:ea typeface="Arial"/>
                <a:cs typeface="Arial"/>
                <a:sym typeface="Arial"/>
              </a:rPr>
              <a:t>Critical protective factor to help recover from mental illness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17780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2F2F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2F2F2"/>
              </a:buClr>
              <a:buSzPts val="2600"/>
              <a:buFont typeface="Arial"/>
              <a:buChar char="•"/>
              <a:tabLst/>
              <a:defRPr/>
            </a:pPr>
            <a:r>
              <a:rPr kumimoji="0" lang="en-US" sz="2600" b="0" i="0" u="none" strike="noStrike" kern="0" cap="none" spc="0" normalizeH="0" baseline="0" noProof="0">
                <a:ln>
                  <a:noFill/>
                </a:ln>
                <a:solidFill>
                  <a:srgbClr val="F2F2F2"/>
                </a:solidFill>
                <a:effectLst/>
                <a:uLnTx/>
                <a:uFillTx/>
                <a:latin typeface="Arial"/>
                <a:ea typeface="Arial"/>
                <a:cs typeface="Arial"/>
                <a:sym typeface="Arial"/>
              </a:rPr>
              <a:t>Predictor of ability to adapt, self-regulate emotions, thoughts and behaviors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30" name="Google Shape;330;p26"/>
          <p:cNvCxnSpPr/>
          <p:nvPr/>
        </p:nvCxnSpPr>
        <p:spPr>
          <a:xfrm rot="10800000">
            <a:off x="685065" y="2554948"/>
            <a:ext cx="0" cy="2715504"/>
          </a:xfrm>
          <a:prstGeom prst="straightConnector1">
            <a:avLst/>
          </a:prstGeom>
          <a:noFill/>
          <a:ln w="28575" cap="rnd" cmpd="sng">
            <a:solidFill>
              <a:srgbClr val="E58725"/>
            </a:solidFill>
            <a:prstDash val="dot"/>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1" descr="A blue and green background with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2" descr="A blue and green lin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03" name="Google Shape;303;p22" descr="A close-up of a black background&#10;&#10;Description automatically generated"/>
          <p:cNvPicPr preferRelativeResize="0"/>
          <p:nvPr/>
        </p:nvPicPr>
        <p:blipFill rotWithShape="1">
          <a:blip r:embed="rId4">
            <a:alphaModFix/>
          </a:blip>
          <a:srcRect/>
          <a:stretch/>
        </p:blipFill>
        <p:spPr>
          <a:xfrm>
            <a:off x="384313" y="1080008"/>
            <a:ext cx="5900065" cy="1795348"/>
          </a:xfrm>
          <a:prstGeom prst="rect">
            <a:avLst/>
          </a:prstGeom>
          <a:noFill/>
          <a:ln>
            <a:noFill/>
          </a:ln>
        </p:spPr>
      </p:pic>
      <p:sp>
        <p:nvSpPr>
          <p:cNvPr id="304" name="Google Shape;304;p22"/>
          <p:cNvSpPr txBox="1"/>
          <p:nvPr/>
        </p:nvSpPr>
        <p:spPr>
          <a:xfrm>
            <a:off x="6997789" y="1191072"/>
            <a:ext cx="7369775"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CANOPY ANYWHERE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PILOT RESULTS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2"/>
          <p:cNvSpPr txBox="1"/>
          <p:nvPr/>
        </p:nvSpPr>
        <p:spPr>
          <a:xfrm>
            <a:off x="555278" y="5042396"/>
            <a:ext cx="11081444"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Key Pilot Metrics for Madison County School District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June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3" descr="A screen shot of a black and blue char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24" descr="A black and blue chart with whit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descr="A diagram of a health care system&#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6" name="Google Shape;156;p6"/>
          <p:cNvSpPr txBox="1"/>
          <p:nvPr/>
        </p:nvSpPr>
        <p:spPr>
          <a:xfrm>
            <a:off x="558249" y="309279"/>
            <a:ext cx="7369775"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2880C2"/>
                </a:solidFill>
                <a:effectLst/>
                <a:uLnTx/>
                <a:uFillTx/>
                <a:latin typeface="Arial"/>
                <a:ea typeface="Arial"/>
                <a:cs typeface="Arial"/>
                <a:sym typeface="Arial"/>
              </a:rPr>
              <a:t>IT IS NOT WORKING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6"/>
          <p:cNvSpPr txBox="1"/>
          <p:nvPr/>
        </p:nvSpPr>
        <p:spPr>
          <a:xfrm>
            <a:off x="558249" y="1314702"/>
            <a:ext cx="4795804"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35455E"/>
                </a:solidFill>
                <a:effectLst/>
                <a:uLnTx/>
                <a:uFillTx/>
                <a:latin typeface="Arial"/>
                <a:ea typeface="Arial"/>
                <a:cs typeface="Arial"/>
                <a:sym typeface="Arial"/>
              </a:rPr>
              <a:t>The current ecosystem is confusing and inaccessible for children in need, inefficient for providers and costly for those bearing risk.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6"/>
          <p:cNvSpPr txBox="1"/>
          <p:nvPr/>
        </p:nvSpPr>
        <p:spPr>
          <a:xfrm>
            <a:off x="558249" y="2341666"/>
            <a:ext cx="619024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8EC869"/>
                </a:solidFill>
                <a:effectLst/>
                <a:uLnTx/>
                <a:uFillTx/>
                <a:latin typeface="Arial"/>
                <a:ea typeface="Arial"/>
                <a:cs typeface="Arial"/>
                <a:sym typeface="Arial"/>
              </a:rPr>
              <a:t>CHALLENGES WE ARE SEEING: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6"/>
          <p:cNvSpPr txBox="1"/>
          <p:nvPr/>
        </p:nvSpPr>
        <p:spPr>
          <a:xfrm>
            <a:off x="558249" y="2900813"/>
            <a:ext cx="6190200" cy="21240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Awareness and understanding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Access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Resources are s</a:t>
            </a:r>
            <a:r>
              <a:rPr kumimoji="0" lang="en-US" sz="2400" b="0" i="0" u="none" strike="noStrike" kern="0" cap="none" spc="0" normalizeH="0" baseline="0" noProof="0">
                <a:ln>
                  <a:noFill/>
                </a:ln>
                <a:solidFill>
                  <a:srgbClr val="35455E"/>
                </a:solidFill>
                <a:effectLst/>
                <a:uLnTx/>
                <a:uFillTx/>
                <a:latin typeface="Arial"/>
                <a:cs typeface="Arial"/>
                <a:sym typeface="Arial"/>
              </a:rPr>
              <a:t>iloed</a:t>
            </a: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 and reactive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35455E"/>
              </a:buClr>
              <a:buSzPts val="2400"/>
              <a:buFont typeface="Arial"/>
              <a:buChar char="•"/>
              <a:tabLst/>
              <a:defRPr/>
            </a:pPr>
            <a:r>
              <a:rPr kumimoji="0" lang="en-US" sz="2400" b="0" i="0" u="none" strike="noStrike" kern="0" cap="none" spc="0" normalizeH="0" baseline="0" noProof="0">
                <a:ln>
                  <a:noFill/>
                </a:ln>
                <a:solidFill>
                  <a:srgbClr val="35455E"/>
                </a:solidFill>
                <a:effectLst/>
                <a:uLnTx/>
                <a:uFillTx/>
                <a:latin typeface="Arial"/>
                <a:ea typeface="Arial"/>
                <a:cs typeface="Arial"/>
                <a:sym typeface="Arial"/>
              </a:rPr>
              <a:t>Costs are rising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59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5" descr="A black background with blue and green graphics&#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7" descr="A blue and green backgroun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36" name="Google Shape;336;p27"/>
          <p:cNvSpPr txBox="1"/>
          <p:nvPr/>
        </p:nvSpPr>
        <p:spPr>
          <a:xfrm>
            <a:off x="248808" y="343503"/>
            <a:ext cx="11694384"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a:ea typeface="Arial"/>
                <a:cs typeface="Arial"/>
                <a:sym typeface="Arial"/>
              </a:rPr>
              <a:t>COST-EFFECTIVELY MEETING KIDS WHERE THEY ARE</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 name="Google Shape;337;p27"/>
          <p:cNvSpPr txBox="1"/>
          <p:nvPr/>
        </p:nvSpPr>
        <p:spPr>
          <a:xfrm>
            <a:off x="343244" y="959056"/>
            <a:ext cx="1108144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8EC869"/>
                </a:solidFill>
                <a:effectLst/>
                <a:uLnTx/>
                <a:uFillTx/>
                <a:latin typeface="Arial"/>
                <a:ea typeface="Arial"/>
                <a:cs typeface="Arial"/>
                <a:sym typeface="Arial"/>
              </a:rPr>
              <a:t>Current gaps in school-based mental health services.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8" name="Google Shape;338;p27"/>
          <p:cNvSpPr txBox="1"/>
          <p:nvPr/>
        </p:nvSpPr>
        <p:spPr>
          <a:xfrm>
            <a:off x="436009" y="1623304"/>
            <a:ext cx="4639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58725"/>
                </a:solidFill>
                <a:effectLst/>
                <a:uLnTx/>
                <a:uFillTx/>
                <a:latin typeface="Arial"/>
                <a:ea typeface="Arial"/>
                <a:cs typeface="Arial"/>
                <a:sym typeface="Arial"/>
              </a:rPr>
              <a:t>Best-practice provider-to-student ratios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7"/>
          <p:cNvSpPr txBox="1"/>
          <p:nvPr/>
        </p:nvSpPr>
        <p:spPr>
          <a:xfrm>
            <a:off x="436010" y="1962557"/>
            <a:ext cx="4639574" cy="24590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Guidance counselor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1:250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Social worker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1:250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School psychologist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1:500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Nurse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1:750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0" name="Google Shape;340;p27"/>
          <p:cNvPicPr preferRelativeResize="0"/>
          <p:nvPr/>
        </p:nvPicPr>
        <p:blipFill rotWithShape="1">
          <a:blip r:embed="rId4">
            <a:alphaModFix/>
          </a:blip>
          <a:srcRect/>
          <a:stretch/>
        </p:blipFill>
        <p:spPr>
          <a:xfrm>
            <a:off x="5185383" y="1503780"/>
            <a:ext cx="1010227" cy="3200400"/>
          </a:xfrm>
          <a:prstGeom prst="rect">
            <a:avLst/>
          </a:prstGeom>
          <a:noFill/>
          <a:ln>
            <a:noFill/>
          </a:ln>
        </p:spPr>
      </p:pic>
      <p:sp>
        <p:nvSpPr>
          <p:cNvPr id="341" name="Google Shape;341;p27"/>
          <p:cNvSpPr txBox="1"/>
          <p:nvPr/>
        </p:nvSpPr>
        <p:spPr>
          <a:xfrm>
            <a:off x="6485626" y="1623304"/>
            <a:ext cx="4639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58725"/>
                </a:solidFill>
                <a:effectLst/>
                <a:uLnTx/>
                <a:uFillTx/>
                <a:latin typeface="Arial"/>
                <a:ea typeface="Arial"/>
                <a:cs typeface="Arial"/>
                <a:sym typeface="Arial"/>
              </a:rPr>
              <a:t>Current MS provider-to-student ratios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7"/>
          <p:cNvSpPr txBox="1"/>
          <p:nvPr/>
        </p:nvSpPr>
        <p:spPr>
          <a:xfrm>
            <a:off x="6485626" y="1962557"/>
            <a:ext cx="6501503" cy="24590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Guidance counselor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1:432 (1.75x)</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Social worker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1:4,956 (20x)</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School psychologist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1:1,211 (2.4x)</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Nurse to student = </a:t>
            </a:r>
            <a:r>
              <a:rPr kumimoji="0" lang="en-US" sz="2000" b="0" i="0" u="none" strike="noStrike" kern="0" cap="none" spc="0" normalizeH="0" baseline="0" noProof="0">
                <a:ln>
                  <a:noFill/>
                </a:ln>
                <a:solidFill>
                  <a:srgbClr val="8EC869"/>
                </a:solidFill>
                <a:effectLst/>
                <a:uLnTx/>
                <a:uFillTx/>
                <a:latin typeface="Arial"/>
                <a:ea typeface="Arial"/>
                <a:cs typeface="Arial"/>
                <a:sym typeface="Arial"/>
              </a:rPr>
              <a:t>1:942 (1.25x)</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7"/>
          <p:cNvSpPr txBox="1"/>
          <p:nvPr/>
        </p:nvSpPr>
        <p:spPr>
          <a:xfrm>
            <a:off x="436009" y="4860799"/>
            <a:ext cx="1108144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Mississippi DoE would need to spend an additional </a:t>
            </a:r>
            <a:r>
              <a:rPr kumimoji="0" lang="en-US" sz="1800" b="1" i="0" u="none" strike="noStrike" kern="0" cap="none" spc="0" normalizeH="0" baseline="0" noProof="0">
                <a:ln>
                  <a:noFill/>
                </a:ln>
                <a:solidFill>
                  <a:srgbClr val="8EC869"/>
                </a:solidFill>
                <a:effectLst/>
                <a:uLnTx/>
                <a:uFillTx/>
                <a:latin typeface="Arial"/>
                <a:ea typeface="Arial"/>
                <a:cs typeface="Arial"/>
                <a:sym typeface="Arial"/>
              </a:rPr>
              <a:t>$223,353,903 </a:t>
            </a: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to hire 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train resources to meet recommended staffing levels.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1" descr="A blue and green logo&#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4" name="Google Shape;364;p31"/>
          <p:cNvSpPr txBox="1"/>
          <p:nvPr/>
        </p:nvSpPr>
        <p:spPr>
          <a:xfrm>
            <a:off x="6920686" y="5908847"/>
            <a:ext cx="7369775" cy="63094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E58725"/>
                </a:solidFill>
                <a:effectLst/>
                <a:uLnTx/>
                <a:uFillTx/>
                <a:latin typeface="Arial"/>
                <a:ea typeface="Arial"/>
                <a:cs typeface="Arial"/>
                <a:sym typeface="Arial"/>
              </a:rPr>
              <a:t>LET’S COLLABORATE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02AA-3F0C-4E4E-825F-4CFEE63766E5}"/>
              </a:ext>
            </a:extLst>
          </p:cNvPr>
          <p:cNvSpPr>
            <a:spLocks noGrp="1"/>
          </p:cNvSpPr>
          <p:nvPr>
            <p:ph type="title"/>
          </p:nvPr>
        </p:nvSpPr>
        <p:spPr>
          <a:xfrm>
            <a:off x="8093413" y="6340408"/>
            <a:ext cx="2714017" cy="479850"/>
          </a:xfrm>
        </p:spPr>
        <p:txBody>
          <a:bodyPr>
            <a:normAutofit/>
          </a:bodyPr>
          <a:lstStyle/>
          <a:p>
            <a:pPr algn="r"/>
            <a:r>
              <a:rPr lang="en-US" sz="2400" dirty="0">
                <a:solidFill>
                  <a:schemeClr val="bg1"/>
                </a:solidFill>
              </a:rPr>
              <a:t>MYCANOPY.ORG</a:t>
            </a:r>
          </a:p>
        </p:txBody>
      </p:sp>
      <p:pic>
        <p:nvPicPr>
          <p:cNvPr id="4" name="Picture 3">
            <a:extLst>
              <a:ext uri="{FF2B5EF4-FFF2-40B4-BE49-F238E27FC236}">
                <a16:creationId xmlns:a16="http://schemas.microsoft.com/office/drawing/2014/main" id="{B8A077DE-9B5D-463D-9FC9-6B4E698BC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2338" y="3330017"/>
            <a:ext cx="606810" cy="1062657"/>
          </a:xfrm>
          <a:prstGeom prst="rect">
            <a:avLst/>
          </a:prstGeom>
        </p:spPr>
      </p:pic>
      <p:pic>
        <p:nvPicPr>
          <p:cNvPr id="7" name="Picture 6">
            <a:extLst>
              <a:ext uri="{FF2B5EF4-FFF2-40B4-BE49-F238E27FC236}">
                <a16:creationId xmlns:a16="http://schemas.microsoft.com/office/drawing/2014/main" id="{3F60DD6D-D2C9-4E49-BCA6-6930CC943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809" y="3130122"/>
            <a:ext cx="1062548" cy="1375062"/>
          </a:xfrm>
          <a:prstGeom prst="rect">
            <a:avLst/>
          </a:prstGeom>
        </p:spPr>
      </p:pic>
      <p:pic>
        <p:nvPicPr>
          <p:cNvPr id="11" name="Picture 10">
            <a:extLst>
              <a:ext uri="{FF2B5EF4-FFF2-40B4-BE49-F238E27FC236}">
                <a16:creationId xmlns:a16="http://schemas.microsoft.com/office/drawing/2014/main" id="{7076A38C-DE95-42ED-BC99-FD4C38000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285" y="3326780"/>
            <a:ext cx="932730" cy="932730"/>
          </a:xfrm>
          <a:prstGeom prst="rect">
            <a:avLst/>
          </a:prstGeom>
        </p:spPr>
      </p:pic>
      <p:pic>
        <p:nvPicPr>
          <p:cNvPr id="13" name="Picture 12">
            <a:extLst>
              <a:ext uri="{FF2B5EF4-FFF2-40B4-BE49-F238E27FC236}">
                <a16:creationId xmlns:a16="http://schemas.microsoft.com/office/drawing/2014/main" id="{126B1623-8472-4713-8D48-5903F6535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032" y="4600239"/>
            <a:ext cx="2890646" cy="761877"/>
          </a:xfrm>
          <a:prstGeom prst="rect">
            <a:avLst/>
          </a:prstGeom>
        </p:spPr>
      </p:pic>
      <p:pic>
        <p:nvPicPr>
          <p:cNvPr id="15" name="Picture 14">
            <a:extLst>
              <a:ext uri="{FF2B5EF4-FFF2-40B4-BE49-F238E27FC236}">
                <a16:creationId xmlns:a16="http://schemas.microsoft.com/office/drawing/2014/main" id="{ECD4094C-5FB9-4F16-A429-53CCE8BC2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734" y="3278455"/>
            <a:ext cx="828621" cy="1172098"/>
          </a:xfrm>
          <a:prstGeom prst="rect">
            <a:avLst/>
          </a:prstGeom>
        </p:spPr>
      </p:pic>
      <p:sp>
        <p:nvSpPr>
          <p:cNvPr id="3" name="TextBox 2">
            <a:extLst>
              <a:ext uri="{FF2B5EF4-FFF2-40B4-BE49-F238E27FC236}">
                <a16:creationId xmlns:a16="http://schemas.microsoft.com/office/drawing/2014/main" id="{39A4E8B4-ED8A-4DE4-8D61-820027E3F399}"/>
              </a:ext>
            </a:extLst>
          </p:cNvPr>
          <p:cNvSpPr txBox="1"/>
          <p:nvPr/>
        </p:nvSpPr>
        <p:spPr>
          <a:xfrm>
            <a:off x="6719528" y="1537771"/>
            <a:ext cx="4244829" cy="923330"/>
          </a:xfrm>
          <a:prstGeom prst="rect">
            <a:avLst/>
          </a:prstGeom>
          <a:noFill/>
        </p:spPr>
        <p:txBody>
          <a:bodyPr wrap="square" rtlCol="0">
            <a:spAutoFit/>
          </a:bodyPr>
          <a:lstStyle/>
          <a:p>
            <a:r>
              <a:rPr lang="en-US" sz="5400" dirty="0">
                <a:solidFill>
                  <a:srgbClr val="0070C0"/>
                </a:solidFill>
              </a:rPr>
              <a:t>Questions?</a:t>
            </a:r>
          </a:p>
        </p:txBody>
      </p:sp>
    </p:spTree>
    <p:extLst>
      <p:ext uri="{BB962C8B-B14F-4D97-AF65-F5344CB8AC3E}">
        <p14:creationId xmlns:p14="http://schemas.microsoft.com/office/powerpoint/2010/main" val="281421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C389CA-755D-4E3A-8694-798CCD7F3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10" y="1306496"/>
            <a:ext cx="4467187" cy="3416896"/>
          </a:xfrm>
          <a:prstGeom prst="rect">
            <a:avLst/>
          </a:prstGeom>
        </p:spPr>
      </p:pic>
    </p:spTree>
    <p:extLst>
      <p:ext uri="{BB962C8B-B14F-4D97-AF65-F5344CB8AC3E}">
        <p14:creationId xmlns:p14="http://schemas.microsoft.com/office/powerpoint/2010/main" val="161934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9906-F024-4199-B54E-2F0CE38DE180}"/>
              </a:ext>
            </a:extLst>
          </p:cNvPr>
          <p:cNvSpPr>
            <a:spLocks noGrp="1"/>
          </p:cNvSpPr>
          <p:nvPr>
            <p:ph type="title"/>
          </p:nvPr>
        </p:nvSpPr>
        <p:spPr/>
        <p:txBody>
          <a:bodyPr>
            <a:normAutofit fontScale="90000"/>
          </a:bodyPr>
          <a:lstStyle/>
          <a:p>
            <a:r>
              <a:rPr lang="en-US" dirty="0"/>
              <a:t>ABOUT CANOPY</a:t>
            </a:r>
          </a:p>
        </p:txBody>
      </p:sp>
      <p:sp>
        <p:nvSpPr>
          <p:cNvPr id="3" name="Content Placeholder 2">
            <a:extLst>
              <a:ext uri="{FF2B5EF4-FFF2-40B4-BE49-F238E27FC236}">
                <a16:creationId xmlns:a16="http://schemas.microsoft.com/office/drawing/2014/main" id="{96016C73-0461-45CA-B148-E30CB3A4DECA}"/>
              </a:ext>
            </a:extLst>
          </p:cNvPr>
          <p:cNvSpPr>
            <a:spLocks noGrp="1"/>
          </p:cNvSpPr>
          <p:nvPr>
            <p:ph sz="half" idx="1"/>
          </p:nvPr>
        </p:nvSpPr>
        <p:spPr>
          <a:xfrm>
            <a:off x="539621" y="1409717"/>
            <a:ext cx="5345613" cy="4038565"/>
          </a:xfrm>
        </p:spPr>
        <p:txBody>
          <a:bodyPr/>
          <a:lstStyle/>
          <a:p>
            <a:r>
              <a:rPr lang="en-US" sz="2000" dirty="0"/>
              <a:t>Mississippi’s most comprehensive nonprofit provider of children’s behavioral health, educational and family support solutions. </a:t>
            </a:r>
          </a:p>
          <a:p>
            <a:r>
              <a:rPr lang="en-US" sz="2000" dirty="0"/>
              <a:t>Founded in 1912 as an adoption agency, Canopy has more than a century of impact serving Mississippi children and families. </a:t>
            </a:r>
          </a:p>
          <a:p>
            <a:r>
              <a:rPr lang="en-US" sz="2000" dirty="0"/>
              <a:t>Solutions are developed for Mississippi’s children, youth and families, and continue to evolve to meet society’s changing needs.</a:t>
            </a:r>
          </a:p>
          <a:p>
            <a:r>
              <a:rPr lang="en-US" sz="2000" dirty="0"/>
              <a:t>Canopy serves nearly 8,000 children plus their families annually across all 82 counties of Mississippi through a full range and continuum of innovative solutions.</a:t>
            </a:r>
          </a:p>
        </p:txBody>
      </p:sp>
    </p:spTree>
    <p:extLst>
      <p:ext uri="{BB962C8B-B14F-4D97-AF65-F5344CB8AC3E}">
        <p14:creationId xmlns:p14="http://schemas.microsoft.com/office/powerpoint/2010/main" val="104437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21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D1994D-4D64-4AAD-992F-F3E171F28E33}"/>
              </a:ext>
            </a:extLst>
          </p:cNvPr>
          <p:cNvSpPr txBox="1"/>
          <p:nvPr/>
        </p:nvSpPr>
        <p:spPr>
          <a:xfrm>
            <a:off x="783641" y="805829"/>
            <a:ext cx="3536303" cy="830997"/>
          </a:xfrm>
          <a:prstGeom prst="rect">
            <a:avLst/>
          </a:prstGeom>
          <a:noFill/>
        </p:spPr>
        <p:txBody>
          <a:bodyPr wrap="square" rtlCol="0">
            <a:spAutoFit/>
          </a:bodyPr>
          <a:lstStyle/>
          <a:p>
            <a:pPr algn="ctr"/>
            <a:r>
              <a:rPr lang="en-US" sz="2400" b="1" dirty="0">
                <a:solidFill>
                  <a:srgbClr val="8FCA6A"/>
                </a:solidFill>
                <a:latin typeface="Arial" panose="020B0604020202020204" pitchFamily="34" charset="0"/>
                <a:cs typeface="Arial" panose="020B0604020202020204" pitchFamily="34" charset="0"/>
              </a:rPr>
              <a:t>BEHAVIORAL</a:t>
            </a:r>
          </a:p>
          <a:p>
            <a:pPr algn="ctr"/>
            <a:r>
              <a:rPr lang="en-US" sz="2400" b="1" dirty="0">
                <a:solidFill>
                  <a:srgbClr val="8FCA6A"/>
                </a:solidFill>
                <a:latin typeface="Arial" panose="020B0604020202020204" pitchFamily="34" charset="0"/>
                <a:cs typeface="Arial" panose="020B0604020202020204" pitchFamily="34" charset="0"/>
              </a:rPr>
              <a:t>HEALTH</a:t>
            </a:r>
          </a:p>
        </p:txBody>
      </p:sp>
      <p:sp>
        <p:nvSpPr>
          <p:cNvPr id="5" name="TextBox 4">
            <a:extLst>
              <a:ext uri="{FF2B5EF4-FFF2-40B4-BE49-F238E27FC236}">
                <a16:creationId xmlns:a16="http://schemas.microsoft.com/office/drawing/2014/main" id="{997A94D2-14E9-4749-B7DA-C90F289F3A60}"/>
              </a:ext>
            </a:extLst>
          </p:cNvPr>
          <p:cNvSpPr txBox="1"/>
          <p:nvPr/>
        </p:nvSpPr>
        <p:spPr>
          <a:xfrm>
            <a:off x="4416336" y="990495"/>
            <a:ext cx="3536303" cy="461665"/>
          </a:xfrm>
          <a:prstGeom prst="rect">
            <a:avLst/>
          </a:prstGeom>
          <a:noFill/>
        </p:spPr>
        <p:txBody>
          <a:bodyPr wrap="square" rtlCol="0">
            <a:spAutoFit/>
          </a:bodyPr>
          <a:lstStyle/>
          <a:p>
            <a:pPr algn="ctr"/>
            <a:r>
              <a:rPr lang="en-US" sz="2400" b="1" dirty="0">
                <a:solidFill>
                  <a:srgbClr val="0081C5"/>
                </a:solidFill>
                <a:latin typeface="Arial" panose="020B0604020202020204" pitchFamily="34" charset="0"/>
                <a:cs typeface="Arial" panose="020B0604020202020204" pitchFamily="34" charset="0"/>
              </a:rPr>
              <a:t>EDUCATIONAL</a:t>
            </a:r>
          </a:p>
        </p:txBody>
      </p:sp>
      <p:sp>
        <p:nvSpPr>
          <p:cNvPr id="6" name="TextBox 5">
            <a:extLst>
              <a:ext uri="{FF2B5EF4-FFF2-40B4-BE49-F238E27FC236}">
                <a16:creationId xmlns:a16="http://schemas.microsoft.com/office/drawing/2014/main" id="{AD9768CF-837D-4E88-8A66-9D4FCB804205}"/>
              </a:ext>
            </a:extLst>
          </p:cNvPr>
          <p:cNvSpPr txBox="1"/>
          <p:nvPr/>
        </p:nvSpPr>
        <p:spPr>
          <a:xfrm>
            <a:off x="8019215" y="805829"/>
            <a:ext cx="3536303" cy="830997"/>
          </a:xfrm>
          <a:prstGeom prst="rect">
            <a:avLst/>
          </a:prstGeom>
          <a:noFill/>
        </p:spPr>
        <p:txBody>
          <a:bodyPr wrap="square" rtlCol="0">
            <a:spAutoFit/>
          </a:bodyPr>
          <a:lstStyle/>
          <a:p>
            <a:pPr algn="ctr"/>
            <a:r>
              <a:rPr lang="en-US" sz="2400" b="1" dirty="0">
                <a:solidFill>
                  <a:srgbClr val="E5871E"/>
                </a:solidFill>
                <a:latin typeface="Arial" panose="020B0604020202020204" pitchFamily="34" charset="0"/>
                <a:cs typeface="Arial" panose="020B0604020202020204" pitchFamily="34" charset="0"/>
              </a:rPr>
              <a:t>FAMILY </a:t>
            </a:r>
          </a:p>
          <a:p>
            <a:pPr algn="ctr"/>
            <a:r>
              <a:rPr lang="en-US" sz="2400" b="1" dirty="0">
                <a:solidFill>
                  <a:srgbClr val="E5871E"/>
                </a:solidFill>
                <a:latin typeface="Arial" panose="020B0604020202020204" pitchFamily="34" charset="0"/>
                <a:cs typeface="Arial" panose="020B0604020202020204" pitchFamily="34" charset="0"/>
              </a:rPr>
              <a:t>SUPPORT</a:t>
            </a:r>
          </a:p>
        </p:txBody>
      </p:sp>
      <p:sp>
        <p:nvSpPr>
          <p:cNvPr id="9" name="TextBox 8">
            <a:extLst>
              <a:ext uri="{FF2B5EF4-FFF2-40B4-BE49-F238E27FC236}">
                <a16:creationId xmlns:a16="http://schemas.microsoft.com/office/drawing/2014/main" id="{CCA8E690-39AB-4E6A-A25E-F939E2AB230D}"/>
              </a:ext>
            </a:extLst>
          </p:cNvPr>
          <p:cNvSpPr txBox="1"/>
          <p:nvPr/>
        </p:nvSpPr>
        <p:spPr>
          <a:xfrm>
            <a:off x="851299" y="1678442"/>
            <a:ext cx="340098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Behavioral Health Clinics</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CARES Center</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Mississippi Youth Programs Around the Clock</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Wraparound</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Early Intervention Autism Clinic</a:t>
            </a:r>
          </a:p>
        </p:txBody>
      </p:sp>
      <p:sp>
        <p:nvSpPr>
          <p:cNvPr id="10" name="TextBox 9">
            <a:extLst>
              <a:ext uri="{FF2B5EF4-FFF2-40B4-BE49-F238E27FC236}">
                <a16:creationId xmlns:a16="http://schemas.microsoft.com/office/drawing/2014/main" id="{0FFD22ED-D718-41D2-A3EE-3FF39EC8FAAF}"/>
              </a:ext>
            </a:extLst>
          </p:cNvPr>
          <p:cNvSpPr txBox="1"/>
          <p:nvPr/>
        </p:nvSpPr>
        <p:spPr>
          <a:xfrm>
            <a:off x="5018300" y="1678442"/>
            <a:ext cx="240009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CARES Schools</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The Canopy School</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Canopy Anywhere</a:t>
            </a:r>
          </a:p>
        </p:txBody>
      </p:sp>
      <p:sp>
        <p:nvSpPr>
          <p:cNvPr id="11" name="TextBox 10">
            <a:extLst>
              <a:ext uri="{FF2B5EF4-FFF2-40B4-BE49-F238E27FC236}">
                <a16:creationId xmlns:a16="http://schemas.microsoft.com/office/drawing/2014/main" id="{24E264AA-0686-4C31-93C1-7955802A8ACC}"/>
              </a:ext>
            </a:extLst>
          </p:cNvPr>
          <p:cNvSpPr txBox="1"/>
          <p:nvPr/>
        </p:nvSpPr>
        <p:spPr>
          <a:xfrm>
            <a:off x="7921153" y="1678442"/>
            <a:ext cx="3732426"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in-CIRCLE</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LINK</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South Mississippi Child Advocacy Centers</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Therapeutic Foster Care</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Warren County Children’s Shelter</a:t>
            </a:r>
          </a:p>
          <a:p>
            <a:pPr marL="285750" indent="-285750">
              <a:buFont typeface="Arial" panose="020B0604020202020204" pitchFamily="34" charset="0"/>
              <a:buChar char="•"/>
            </a:pPr>
            <a:r>
              <a:rPr lang="en-US" sz="1600" dirty="0">
                <a:solidFill>
                  <a:srgbClr val="37455F"/>
                </a:solidFill>
                <a:latin typeface="Arial" panose="020B0604020202020204" pitchFamily="34" charset="0"/>
                <a:cs typeface="Arial" panose="020B0604020202020204" pitchFamily="34" charset="0"/>
              </a:rPr>
              <a:t>Adoption and Maternity Solutions</a:t>
            </a:r>
          </a:p>
        </p:txBody>
      </p:sp>
      <p:pic>
        <p:nvPicPr>
          <p:cNvPr id="3" name="Picture 2">
            <a:extLst>
              <a:ext uri="{FF2B5EF4-FFF2-40B4-BE49-F238E27FC236}">
                <a16:creationId xmlns:a16="http://schemas.microsoft.com/office/drawing/2014/main" id="{6EC989E2-DE4F-401B-B293-9A71248A0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41" y="3641565"/>
            <a:ext cx="3083160" cy="1325340"/>
          </a:xfrm>
          <a:prstGeom prst="rect">
            <a:avLst/>
          </a:prstGeom>
        </p:spPr>
      </p:pic>
      <p:pic>
        <p:nvPicPr>
          <p:cNvPr id="8" name="Picture 7">
            <a:extLst>
              <a:ext uri="{FF2B5EF4-FFF2-40B4-BE49-F238E27FC236}">
                <a16:creationId xmlns:a16="http://schemas.microsoft.com/office/drawing/2014/main" id="{81CF3CC1-7DA3-4C95-90E4-EA62EC10C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34" y="3662492"/>
            <a:ext cx="2351731" cy="1283487"/>
          </a:xfrm>
          <a:prstGeom prst="rect">
            <a:avLst/>
          </a:prstGeom>
        </p:spPr>
      </p:pic>
      <p:pic>
        <p:nvPicPr>
          <p:cNvPr id="13" name="Picture 12">
            <a:extLst>
              <a:ext uri="{FF2B5EF4-FFF2-40B4-BE49-F238E27FC236}">
                <a16:creationId xmlns:a16="http://schemas.microsoft.com/office/drawing/2014/main" id="{0B77D519-AC22-4A10-A4F2-7251D346E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833" y="3639572"/>
            <a:ext cx="2541066" cy="1329326"/>
          </a:xfrm>
          <a:prstGeom prst="rect">
            <a:avLst/>
          </a:prstGeom>
        </p:spPr>
      </p:pic>
    </p:spTree>
    <p:extLst>
      <p:ext uri="{BB962C8B-B14F-4D97-AF65-F5344CB8AC3E}">
        <p14:creationId xmlns:p14="http://schemas.microsoft.com/office/powerpoint/2010/main" val="411476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20E8-3597-4E2B-80DD-07E0E8578810}"/>
              </a:ext>
            </a:extLst>
          </p:cNvPr>
          <p:cNvSpPr>
            <a:spLocks noGrp="1"/>
          </p:cNvSpPr>
          <p:nvPr>
            <p:ph type="title"/>
          </p:nvPr>
        </p:nvSpPr>
        <p:spPr/>
        <p:txBody>
          <a:bodyPr>
            <a:normAutofit fontScale="90000"/>
          </a:bodyPr>
          <a:lstStyle/>
          <a:p>
            <a:r>
              <a:rPr lang="en-US" dirty="0">
                <a:solidFill>
                  <a:srgbClr val="8FCA6A"/>
                </a:solidFill>
              </a:rPr>
              <a:t>BEHAVIORAL HEALTH CLINICS</a:t>
            </a:r>
          </a:p>
        </p:txBody>
      </p:sp>
      <p:sp>
        <p:nvSpPr>
          <p:cNvPr id="3" name="Text Placeholder 2">
            <a:extLst>
              <a:ext uri="{FF2B5EF4-FFF2-40B4-BE49-F238E27FC236}">
                <a16:creationId xmlns:a16="http://schemas.microsoft.com/office/drawing/2014/main" id="{DAB92AB6-5233-44EE-8BA7-BED876062713}"/>
              </a:ext>
            </a:extLst>
          </p:cNvPr>
          <p:cNvSpPr>
            <a:spLocks noGrp="1"/>
          </p:cNvSpPr>
          <p:nvPr>
            <p:ph type="body" idx="1"/>
          </p:nvPr>
        </p:nvSpPr>
        <p:spPr>
          <a:xfrm>
            <a:off x="429240" y="1167319"/>
            <a:ext cx="11380138" cy="832453"/>
          </a:xfrm>
        </p:spPr>
        <p:txBody>
          <a:bodyPr/>
          <a:lstStyle/>
          <a:p>
            <a:r>
              <a:rPr lang="en-US" dirty="0"/>
              <a:t>Serving children and youth ages 4 to 21 and offers a wide range of solutions for children and families including:</a:t>
            </a:r>
          </a:p>
        </p:txBody>
      </p:sp>
      <p:sp>
        <p:nvSpPr>
          <p:cNvPr id="4" name="Content Placeholder 3">
            <a:extLst>
              <a:ext uri="{FF2B5EF4-FFF2-40B4-BE49-F238E27FC236}">
                <a16:creationId xmlns:a16="http://schemas.microsoft.com/office/drawing/2014/main" id="{00A234C9-C4E1-46E8-95A0-F27D0B5DE832}"/>
              </a:ext>
            </a:extLst>
          </p:cNvPr>
          <p:cNvSpPr>
            <a:spLocks noGrp="1"/>
          </p:cNvSpPr>
          <p:nvPr>
            <p:ph sz="half" idx="2"/>
          </p:nvPr>
        </p:nvSpPr>
        <p:spPr>
          <a:xfrm>
            <a:off x="429240" y="2095702"/>
            <a:ext cx="8991596" cy="3034907"/>
          </a:xfrm>
        </p:spPr>
        <p:txBody>
          <a:bodyPr/>
          <a:lstStyle/>
          <a:p>
            <a:pPr marL="800100" lvl="1" indent="-342900">
              <a:lnSpc>
                <a:spcPct val="100000"/>
              </a:lnSpc>
            </a:pPr>
            <a:r>
              <a:rPr lang="en-US" dirty="0">
                <a:solidFill>
                  <a:srgbClr val="253245"/>
                </a:solidFill>
              </a:rPr>
              <a:t>Convenient outpatient treatment for ADHD, depression, anxiety, trauma and other behavioral health challenges</a:t>
            </a:r>
          </a:p>
          <a:p>
            <a:pPr marL="800100" lvl="1" indent="-342900">
              <a:lnSpc>
                <a:spcPct val="100000"/>
              </a:lnSpc>
            </a:pPr>
            <a:r>
              <a:rPr lang="en-US" dirty="0">
                <a:solidFill>
                  <a:srgbClr val="253245"/>
                </a:solidFill>
              </a:rPr>
              <a:t>Behavioral health evaluations</a:t>
            </a:r>
          </a:p>
          <a:p>
            <a:pPr marL="800100" lvl="1" indent="-342900">
              <a:lnSpc>
                <a:spcPct val="100000"/>
              </a:lnSpc>
            </a:pPr>
            <a:r>
              <a:rPr lang="en-US" dirty="0">
                <a:solidFill>
                  <a:srgbClr val="253245"/>
                </a:solidFill>
              </a:rPr>
              <a:t>Individual and family therapy</a:t>
            </a:r>
          </a:p>
          <a:p>
            <a:pPr marL="800100" lvl="1" indent="-342900">
              <a:lnSpc>
                <a:spcPct val="100000"/>
              </a:lnSpc>
            </a:pPr>
            <a:r>
              <a:rPr lang="en-US" dirty="0">
                <a:solidFill>
                  <a:srgbClr val="253245"/>
                </a:solidFill>
              </a:rPr>
              <a:t>Crisis management</a:t>
            </a:r>
          </a:p>
          <a:p>
            <a:pPr marL="800100" lvl="1" indent="-342900">
              <a:lnSpc>
                <a:spcPct val="100000"/>
              </a:lnSpc>
            </a:pPr>
            <a:r>
              <a:rPr lang="en-US" dirty="0">
                <a:solidFill>
                  <a:srgbClr val="253245"/>
                </a:solidFill>
              </a:rPr>
              <a:t>Medication management</a:t>
            </a:r>
          </a:p>
          <a:p>
            <a:pPr marL="800100" lvl="1" indent="-342900">
              <a:lnSpc>
                <a:spcPct val="100000"/>
              </a:lnSpc>
            </a:pPr>
            <a:r>
              <a:rPr lang="en-US" dirty="0">
                <a:solidFill>
                  <a:srgbClr val="253245"/>
                </a:solidFill>
              </a:rPr>
              <a:t>Psychiatric services</a:t>
            </a:r>
          </a:p>
          <a:p>
            <a:endParaRPr lang="en-US" dirty="0"/>
          </a:p>
        </p:txBody>
      </p:sp>
      <p:sp>
        <p:nvSpPr>
          <p:cNvPr id="7" name="TextBox 6">
            <a:extLst>
              <a:ext uri="{FF2B5EF4-FFF2-40B4-BE49-F238E27FC236}">
                <a16:creationId xmlns:a16="http://schemas.microsoft.com/office/drawing/2014/main" id="{8159EB89-4B89-439F-95FC-CF172C240315}"/>
              </a:ext>
            </a:extLst>
          </p:cNvPr>
          <p:cNvSpPr txBox="1"/>
          <p:nvPr/>
        </p:nvSpPr>
        <p:spPr>
          <a:xfrm>
            <a:off x="937696" y="5310064"/>
            <a:ext cx="5158304" cy="646331"/>
          </a:xfrm>
          <a:prstGeom prst="rect">
            <a:avLst/>
          </a:prstGeom>
          <a:noFill/>
        </p:spPr>
        <p:txBody>
          <a:bodyPr wrap="square" rtlCol="0">
            <a:spAutoFit/>
          </a:bodyPr>
          <a:lstStyle/>
          <a:p>
            <a:r>
              <a:rPr lang="en-US" dirty="0">
                <a:solidFill>
                  <a:srgbClr val="0081C5"/>
                </a:solidFill>
                <a:latin typeface="Arial" panose="020B0604020202020204" pitchFamily="34" charset="0"/>
                <a:cs typeface="Arial" panose="020B0604020202020204" pitchFamily="34" charset="0"/>
              </a:rPr>
              <a:t>3 LOCATIONS:</a:t>
            </a:r>
          </a:p>
          <a:p>
            <a:r>
              <a:rPr lang="en-US" b="1" dirty="0">
                <a:solidFill>
                  <a:srgbClr val="0081C5"/>
                </a:solidFill>
                <a:latin typeface="Arial" panose="020B0604020202020204" pitchFamily="34" charset="0"/>
                <a:cs typeface="Arial" panose="020B0604020202020204" pitchFamily="34" charset="0"/>
              </a:rPr>
              <a:t>GULFPORT, HATTIESBURG AND JACKSON </a:t>
            </a:r>
          </a:p>
        </p:txBody>
      </p:sp>
      <p:pic>
        <p:nvPicPr>
          <p:cNvPr id="8" name="Picture 7">
            <a:extLst>
              <a:ext uri="{FF2B5EF4-FFF2-40B4-BE49-F238E27FC236}">
                <a16:creationId xmlns:a16="http://schemas.microsoft.com/office/drawing/2014/main" id="{704EF131-FFCC-467A-9911-CC368D108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43" y="5370804"/>
            <a:ext cx="524853" cy="524853"/>
          </a:xfrm>
          <a:prstGeom prst="rect">
            <a:avLst/>
          </a:prstGeom>
        </p:spPr>
      </p:pic>
      <p:pic>
        <p:nvPicPr>
          <p:cNvPr id="6" name="Picture 5">
            <a:extLst>
              <a:ext uri="{FF2B5EF4-FFF2-40B4-BE49-F238E27FC236}">
                <a16:creationId xmlns:a16="http://schemas.microsoft.com/office/drawing/2014/main" id="{DDC64359-DB90-47FF-9223-FCD9F8156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505" y="3819743"/>
            <a:ext cx="3767336" cy="2136652"/>
          </a:xfrm>
          <a:prstGeom prst="rect">
            <a:avLst/>
          </a:prstGeom>
        </p:spPr>
      </p:pic>
    </p:spTree>
    <p:extLst>
      <p:ext uri="{BB962C8B-B14F-4D97-AF65-F5344CB8AC3E}">
        <p14:creationId xmlns:p14="http://schemas.microsoft.com/office/powerpoint/2010/main" val="361447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nopy Brand Standards">
      <a:dk1>
        <a:sysClr val="windowText" lastClr="000000"/>
      </a:dk1>
      <a:lt1>
        <a:sysClr val="window" lastClr="FFFFFF"/>
      </a:lt1>
      <a:dk2>
        <a:srgbClr val="36455E"/>
      </a:dk2>
      <a:lt2>
        <a:srgbClr val="E7E6E6"/>
      </a:lt2>
      <a:accent1>
        <a:srgbClr val="196FB8"/>
      </a:accent1>
      <a:accent2>
        <a:srgbClr val="97CA53"/>
      </a:accent2>
      <a:accent3>
        <a:srgbClr val="E5871E"/>
      </a:accent3>
      <a:accent4>
        <a:srgbClr val="E9BD46"/>
      </a:accent4>
      <a:accent5>
        <a:srgbClr val="D1D3D4"/>
      </a:accent5>
      <a:accent6>
        <a:srgbClr val="70AD47"/>
      </a:accent6>
      <a:hlink>
        <a:srgbClr val="196FB8"/>
      </a:hlink>
      <a:folHlink>
        <a:srgbClr val="97CA53"/>
      </a:folHlink>
    </a:clrScheme>
    <a:fontScheme name="Canopy Brand Standar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opy_2024_BrandedPPT_Template" id="{1108CD28-D51E-4252-8C92-1539C898904E}" vid="{086EE3B3-475A-45CA-B154-330FFA4C1FB3}"/>
    </a:ext>
  </a:extLst>
</a:theme>
</file>

<file path=ppt/theme/theme2.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reForce">
  <a:themeElements>
    <a:clrScheme name="Simple Light">
      <a:dk1>
        <a:srgbClr val="36455E"/>
      </a:dk1>
      <a:lt1>
        <a:srgbClr val="E5871E"/>
      </a:lt1>
      <a:dk2>
        <a:srgbClr val="FFFFFF"/>
      </a:dk2>
      <a:lt2>
        <a:srgbClr val="E9BD46"/>
      </a:lt2>
      <a:accent1>
        <a:srgbClr val="196FB8"/>
      </a:accent1>
      <a:accent2>
        <a:srgbClr val="97CA53"/>
      </a:accent2>
      <a:accent3>
        <a:srgbClr val="D1D3D4"/>
      </a:accent3>
      <a:accent4>
        <a:srgbClr val="222222"/>
      </a:accent4>
      <a:accent5>
        <a:srgbClr val="E8E7EB"/>
      </a:accent5>
      <a:accent6>
        <a:srgbClr val="75708C"/>
      </a:accent6>
      <a:hlink>
        <a:srgbClr val="E587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e39e016-0e67-4c2b-bb23-e83bc44a1a2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5070D38275C149ADB482C80948C409" ma:contentTypeVersion="18" ma:contentTypeDescription="Create a new document." ma:contentTypeScope="" ma:versionID="2f1bcccfef976a48d79ccb8d351d30fe">
  <xsd:schema xmlns:xsd="http://www.w3.org/2001/XMLSchema" xmlns:xs="http://www.w3.org/2001/XMLSchema" xmlns:p="http://schemas.microsoft.com/office/2006/metadata/properties" xmlns:ns3="450bf232-c1db-4420-9376-9079a13a9124" xmlns:ns4="8e39e016-0e67-4c2b-bb23-e83bc44a1a26" targetNamespace="http://schemas.microsoft.com/office/2006/metadata/properties" ma:root="true" ma:fieldsID="a56f7f315800e5f5cf9167582b2326a6" ns3:_="" ns4:_="">
    <xsd:import namespace="450bf232-c1db-4420-9376-9079a13a9124"/>
    <xsd:import namespace="8e39e016-0e67-4c2b-bb23-e83bc44a1a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bf232-c1db-4420-9376-9079a13a91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39e016-0e67-4c2b-bb23-e83bc44a1a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575E7A-6EC0-4DB0-87CA-01B165DCE317}">
  <ds:schemaRefs>
    <ds:schemaRef ds:uri="http://schemas.microsoft.com/office/2006/metadata/properties"/>
    <ds:schemaRef ds:uri="8e39e016-0e67-4c2b-bb23-e83bc44a1a26"/>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450bf232-c1db-4420-9376-9079a13a9124"/>
    <ds:schemaRef ds:uri="http://purl.org/dc/dcmitype/"/>
    <ds:schemaRef ds:uri="http://purl.org/dc/elements/1.1/"/>
  </ds:schemaRefs>
</ds:datastoreItem>
</file>

<file path=customXml/itemProps2.xml><?xml version="1.0" encoding="utf-8"?>
<ds:datastoreItem xmlns:ds="http://schemas.openxmlformats.org/officeDocument/2006/customXml" ds:itemID="{5ED45B62-F9CC-4ABD-B9E8-06E8C8AE669B}">
  <ds:schemaRefs>
    <ds:schemaRef ds:uri="http://schemas.microsoft.com/sharepoint/v3/contenttype/forms"/>
  </ds:schemaRefs>
</ds:datastoreItem>
</file>

<file path=customXml/itemProps3.xml><?xml version="1.0" encoding="utf-8"?>
<ds:datastoreItem xmlns:ds="http://schemas.openxmlformats.org/officeDocument/2006/customXml" ds:itemID="{C75929CE-CC81-4608-A733-5856D3D87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bf232-c1db-4420-9376-9079a13a9124"/>
    <ds:schemaRef ds:uri="8e39e016-0e67-4c2b-bb23-e83bc44a1a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Canopy_2024_BrandedPPT_Template</Template>
  <TotalTime>274</TotalTime>
  <Words>2175</Words>
  <Application>Microsoft Office PowerPoint</Application>
  <PresentationFormat>Widescreen</PresentationFormat>
  <Paragraphs>309</Paragraphs>
  <Slides>43</Slides>
  <Notes>24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43</vt:i4>
      </vt:variant>
    </vt:vector>
  </HeadingPairs>
  <TitlesOfParts>
    <vt:vector size="58" baseType="lpstr">
      <vt:lpstr>Arial</vt:lpstr>
      <vt:lpstr>Arial Black</vt:lpstr>
      <vt:lpstr>Calibri</vt:lpstr>
      <vt:lpstr>Calibri Light</vt:lpstr>
      <vt:lpstr>Georgia</vt:lpstr>
      <vt:lpstr>Nexa Black</vt:lpstr>
      <vt:lpstr>Play</vt:lpstr>
      <vt:lpstr>Proxima Nova</vt:lpstr>
      <vt:lpstr>Proxima Nova Extrabold</vt:lpstr>
      <vt:lpstr>Roboto</vt:lpstr>
      <vt:lpstr>Sylfaen</vt:lpstr>
      <vt:lpstr>Office Theme</vt:lpstr>
      <vt:lpstr>1_Office Theme</vt:lpstr>
      <vt:lpstr>2_Office Theme</vt:lpstr>
      <vt:lpstr>CareForce</vt:lpstr>
      <vt:lpstr>PowerPoint Presentation</vt:lpstr>
      <vt:lpstr>PowerPoint Presentation</vt:lpstr>
      <vt:lpstr>PowerPoint Presentation</vt:lpstr>
      <vt:lpstr>PowerPoint Presentation</vt:lpstr>
      <vt:lpstr>PowerPoint Presentation</vt:lpstr>
      <vt:lpstr>ABOUT CANOPY</vt:lpstr>
      <vt:lpstr>PowerPoint Presentation</vt:lpstr>
      <vt:lpstr>PowerPoint Presentation</vt:lpstr>
      <vt:lpstr>BEHAVIORAL HEALTH CLINICS</vt:lpstr>
      <vt:lpstr>CARES Center</vt:lpstr>
      <vt:lpstr>EARLY INTERVENTION AUTISM CLINIC</vt:lpstr>
      <vt:lpstr>MISSISSIPPI YOUTH PROGRAMS AROUND THE CLOCK (MYPAC)</vt:lpstr>
      <vt:lpstr>WRAPAROUND</vt:lpstr>
      <vt:lpstr>CARES School</vt:lpstr>
      <vt:lpstr>THE CANOPY SCHOOL</vt:lpstr>
      <vt:lpstr>PowerPoint Presentation</vt:lpstr>
      <vt:lpstr>in-CIRCLE</vt:lpstr>
      <vt:lpstr>SOUTH MISSISSIPPI CHILD ADVOCACY CENTERS</vt:lpstr>
      <vt:lpstr>THERAPEUTIC FOSTER CARE &amp; ADOPTION</vt:lpstr>
      <vt:lpstr>WARREN COUNTY CHILDREN’S SHELTER</vt:lpstr>
      <vt:lpstr>LINK</vt:lpstr>
      <vt:lpstr>PowerPoint Presentation</vt:lpstr>
      <vt:lpstr>PowerPoint Presentation</vt:lpstr>
      <vt:lpstr>PowerPoint Presentation</vt:lpstr>
      <vt:lpstr>PowerPoint Presentation</vt:lpstr>
      <vt:lpstr>PowerPoint Presentation</vt:lpstr>
      <vt:lpstr>Turnkey, Scalable Tech-Enabled Service to Generate Hope at Scale and Deliver Comprehensive Mental Health &amp; Well-Being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MYCANOPY.ORG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 A CENTURY  OF IMPACT</dc:title>
  <dc:creator>Anna Crawford</dc:creator>
  <cp:lastModifiedBy>Jessica Breazeale</cp:lastModifiedBy>
  <cp:revision>22</cp:revision>
  <cp:lastPrinted>2025-01-16T15:32:35Z</cp:lastPrinted>
  <dcterms:created xsi:type="dcterms:W3CDTF">2024-02-05T22:46:50Z</dcterms:created>
  <dcterms:modified xsi:type="dcterms:W3CDTF">2025-01-16T15:33:23Z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0x010100A25070D38275C149ADB482C80948C409</vt:lpwstr>
  </property>
</Properties>
</file>