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6" r:id="rId5"/>
  </p:sldMasterIdLst>
  <p:notesMasterIdLst>
    <p:notesMasterId r:id="rId16"/>
  </p:notesMasterIdLst>
  <p:sldIdLst>
    <p:sldId id="410" r:id="rId6"/>
    <p:sldId id="424" r:id="rId7"/>
    <p:sldId id="425" r:id="rId8"/>
    <p:sldId id="428" r:id="rId9"/>
    <p:sldId id="426" r:id="rId10"/>
    <p:sldId id="429" r:id="rId11"/>
    <p:sldId id="430" r:id="rId12"/>
    <p:sldId id="422" r:id="rId13"/>
    <p:sldId id="432" r:id="rId14"/>
    <p:sldId id="4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D5AE1E-D53C-4877-9A90-F2382D5B282F}" v="28" dt="2024-11-21T12:59:48.721"/>
    <p1510:client id="{226CDB65-19DE-9F50-9802-6C173E86DB80}" v="6" dt="2024-11-21T16:17:52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C7CF1-C1D1-44FA-BD0A-DB2ED5C010EE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3267A-824B-4F0A-9947-430FDF15B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3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8402-002E-46E9-A023-25A472166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2FF93-42FD-489B-A78B-8AC3F68E2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20B19-8E96-4122-8F3F-DA038C1F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A5D21-E657-45FF-A53D-54B15EF4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42D64-12BB-4703-A1DF-126FAEA6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F77D-32DC-42E3-9B66-9CD543C2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2227B-D77C-4653-91CB-D81814420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24041-01F2-4FBB-8338-AACD5229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DF494-C369-4CDD-9CC3-06E0FC51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01ED2-753B-4610-8C97-BD07657F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3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1BB0C-0EAA-4E08-B6FA-934137CB0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BF7B0-BC8A-4E4E-B44D-1D6DD66CB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9FD32-590F-4074-8FC3-6E250DD6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37D56-B3E3-452C-AD26-C2773723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D3CF2-AD27-487E-9E99-0A5C53AE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4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10363200" cy="1295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90800"/>
            <a:ext cx="8534400" cy="838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322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30400" y="838200"/>
            <a:ext cx="9448800" cy="1524000"/>
          </a:xfrm>
        </p:spPr>
        <p:txBody>
          <a:bodyPr/>
          <a:lstStyle>
            <a:lvl1pPr algn="l">
              <a:defRPr b="1">
                <a:solidFill>
                  <a:srgbClr val="1D4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667000"/>
            <a:ext cx="7781365" cy="7620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1D487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55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1C41-26AE-6643-8178-70E7984012E8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67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EAAC-CF13-EF43-B5C8-587C0BA1B27E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0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9833"/>
            <a:ext cx="10972800" cy="1005635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0788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7795"/>
            <a:ext cx="10972800" cy="429119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="0">
                <a:solidFill>
                  <a:schemeClr val="tx1"/>
                </a:solidFill>
              </a:defRPr>
            </a:lvl1pPr>
            <a:lvl2pPr marL="685783" indent="-228594">
              <a:buClr>
                <a:srgbClr val="00788A"/>
              </a:buClr>
              <a:buFont typeface="Calibri" panose="020F0502020204030204" pitchFamily="34" charset="0"/>
              <a:buChar char="‒"/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5803961"/>
            <a:ext cx="8534400" cy="858099"/>
          </a:xfrm>
        </p:spPr>
        <p:txBody>
          <a:bodyPr anchor="t"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1333" b="0">
                <a:solidFill>
                  <a:schemeClr val="tx1"/>
                </a:solidFill>
              </a:defRPr>
            </a:lvl1pPr>
            <a:lvl2pPr marL="685783" indent="-228594" algn="l">
              <a:buClr>
                <a:srgbClr val="00788A"/>
              </a:buClr>
              <a:buFont typeface="Calibri" panose="020F0502020204030204" pitchFamily="34" charset="0"/>
              <a:buChar char="‒"/>
              <a:defRPr sz="1333"/>
            </a:lvl2pPr>
            <a:lvl3pPr algn="l">
              <a:buClr>
                <a:srgbClr val="C00000"/>
              </a:buClr>
              <a:defRPr sz="1333"/>
            </a:lvl3pPr>
            <a:lvl4pPr algn="l">
              <a:defRPr sz="1333"/>
            </a:lvl4pPr>
            <a:lvl5pPr algn="l"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BB86E-2212-41BC-BC8C-E88C6E75E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67688-3098-4339-A70C-83D8B9BB62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" y="6023492"/>
            <a:ext cx="1187116" cy="689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C17D18-9EF4-4A1C-A1A2-6FFF59F99215}"/>
              </a:ext>
            </a:extLst>
          </p:cNvPr>
          <p:cNvSpPr txBox="1"/>
          <p:nvPr userDrawn="1"/>
        </p:nvSpPr>
        <p:spPr>
          <a:xfrm>
            <a:off x="11660936" y="6336268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9FE1C53-EC00-467A-90D0-1E634E0048C1}" type="slidenum">
              <a:rPr lang="en-US" sz="1600" smtClean="0"/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070205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F0C0F-61FD-4FEF-A144-35A478EE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50FA-A8E4-4473-99F5-A01F37F80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BFB1-E14D-4639-A02A-5108DD4F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2925D-5E8A-456C-B2C2-70B638DD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363E7-0E7D-4919-A8F6-7556FD6D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887C5-EBA9-4FC8-94E3-DD2238AB0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84228-51D3-426C-A671-12899F91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37EB0-ACA0-4454-B07D-82B740E7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3198C-3F8F-4687-B21E-E1285D48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7DF00-E5E8-4DB9-9107-A6AC50A0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48A2-5683-4185-86E6-36B49783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07EE4-32C2-4D50-8E65-3D00FFF3E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2D270-1C48-44D2-80B5-C2F2AF438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5B851-8C36-43C6-A076-309835B8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AC3BB-FB87-4C5E-8B87-EF18B55E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58FED-1A9C-4E4C-B76A-96E50199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05C4-D93C-46F2-B950-F21463FA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27078-E2CC-44EE-810E-AB1229D9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8881E-6E48-4D89-B00B-FF386CB7C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FF1BE-E026-4DC9-8BBE-70A21DC08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7F3F1-55B1-4724-B24A-EEF5F0FE0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CC88A-1BC2-47A1-8B5B-9FD289EE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A189E-7738-4E6D-ADAD-C1E83D1D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85D53-ECCB-41AE-B8F7-FC0F955D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5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C0C5-FCC9-49EC-ABF8-2EC402B5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3CEE75-441A-4E47-9B2E-CBE7F803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720D7-6BD0-4459-BDC6-E05C7179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65198-1654-466A-B62E-DA216240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1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5604A-A4E1-40F1-93C5-AC782A15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3E1C9-8601-4114-A6D3-96E70724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2B8DC-4D4A-43F7-A4F1-C73890A9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7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66240-F0F8-44C4-99E8-0818676B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A047-223D-41B2-B166-BCFC1CB28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1DDF2-6D72-42ED-A2B9-A4B4ED1AC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1DD6A-EC3D-44AA-A932-0BBE51D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31F58-6564-4423-8367-0535F3D2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8701F-3ACF-43F3-B0B2-2553AA6D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4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66C3-D905-4379-BAE3-0DF465AC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2CBA0-06A5-46A7-8FB6-6EB578189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F6E97-710C-49C5-8ADF-847C5ADE5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3DCC5-2293-4C04-990E-AF37B42B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4200F-8540-47EA-B4AD-455A327A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0FA1-DB0E-4587-9441-D8772E8D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6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E8AB0-2570-472B-BAFC-C13AAC12D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3BD35-D250-46C3-A9DE-530EDA02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58D27-7C48-4E66-84F0-2ADA7AB18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5EB14-208D-4BBE-8760-1E9A45CA810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D5CB1-F66F-4E90-B7AC-900EF5302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1A581-08AA-4168-800A-4386920A9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0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28600"/>
            <a:ext cx="1117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47800"/>
            <a:ext cx="11176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" y="6400800"/>
            <a:ext cx="101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9B49AE8-6281-1C4E-8131-F53E6D61BF5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6136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3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7023" y="482366"/>
            <a:ext cx="6177952" cy="2403101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/>
              </a:rPr>
              <a:t>Mississippi Health Ambassadors</a:t>
            </a: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endParaRPr lang="en-US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240" y="2370826"/>
            <a:ext cx="3017519" cy="906106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500" dirty="0">
                <a:cs typeface="Calibri"/>
              </a:rPr>
              <a:t>Thomas Dobbs, MD, MPH </a:t>
            </a:r>
          </a:p>
          <a:p>
            <a:r>
              <a:rPr lang="en-US" sz="1500" dirty="0">
                <a:ea typeface="Geneva"/>
                <a:cs typeface="Calibri"/>
              </a:rPr>
              <a:t>12/19/2024</a:t>
            </a:r>
            <a:endParaRPr lang="en-US" sz="1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87FB36-BF40-45F1-BB8D-4C9651CE5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2124219"/>
            <a:ext cx="11176000" cy="31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3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7F637B-3C72-4C6A-A9E8-CD53046F3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57162"/>
            <a:ext cx="1215390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4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8A7F7-BDB0-4FB4-8DF4-7DB1015C4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4762"/>
            <a:ext cx="120110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8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24BCC9-CAE9-49B9-8DFD-45B60C8CF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74" y="507463"/>
            <a:ext cx="11175051" cy="58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map of the united states&#10;&#10;Description automatically generated">
            <a:extLst>
              <a:ext uri="{FF2B5EF4-FFF2-40B4-BE49-F238E27FC236}">
                <a16:creationId xmlns:a16="http://schemas.microsoft.com/office/drawing/2014/main" id="{BCEF300B-D93B-2588-21C7-5B44F1CA4D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841" b="2018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9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0935AD-7CB9-42C2-92E8-53BDDDC6A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04" y="624090"/>
            <a:ext cx="10479192" cy="56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6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C341D5-320B-4119-B746-5A75D20BA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624" y="0"/>
            <a:ext cx="6578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0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5872-B362-3F1A-564D-09B37C14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Geneva"/>
              </a:rPr>
              <a:t>Vaccine Recommendations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4BAB54-81CB-B81B-3CE1-47A5784D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44600"/>
            <a:ext cx="5323840" cy="4495800"/>
          </a:xfrm>
        </p:spPr>
        <p:txBody>
          <a:bodyPr/>
          <a:lstStyle/>
          <a:p>
            <a:r>
              <a:rPr lang="en-US">
                <a:ea typeface="Geneva"/>
              </a:rPr>
              <a:t>COVID Vaccines</a:t>
            </a:r>
          </a:p>
          <a:p>
            <a:pPr lvl="1" indent="-172720">
              <a:buFont typeface="Courier New"/>
              <a:buChar char="o"/>
            </a:pPr>
            <a:r>
              <a:rPr lang="en-US">
                <a:ea typeface="Geneva"/>
              </a:rPr>
              <a:t>Pfizer/Moderna - available for 6 and older</a:t>
            </a:r>
          </a:p>
          <a:p>
            <a:pPr lvl="1" indent="-172720">
              <a:buFont typeface="Courier New"/>
              <a:buChar char="o"/>
            </a:pPr>
            <a:r>
              <a:rPr lang="en-US">
                <a:ea typeface="Geneva"/>
              </a:rPr>
              <a:t>Novavax – 12 and older</a:t>
            </a:r>
          </a:p>
          <a:p>
            <a:pPr lvl="1" indent="-172720">
              <a:buFont typeface="Courier New"/>
              <a:buChar char="o"/>
            </a:pPr>
            <a:r>
              <a:rPr lang="en-US" dirty="0">
                <a:ea typeface="Geneva"/>
              </a:rPr>
              <a:t>Highly recommended for those 65+ or chronic medical issues</a:t>
            </a:r>
          </a:p>
          <a:p>
            <a:pPr>
              <a:buFont typeface="Courier New"/>
              <a:buChar char="•"/>
            </a:pPr>
            <a:r>
              <a:rPr lang="en-US">
                <a:ea typeface="Geneva"/>
              </a:rPr>
              <a:t>Flu Vaccines</a:t>
            </a:r>
          </a:p>
          <a:p>
            <a:pPr lvl="1" indent="-172720">
              <a:buFont typeface="Courier New"/>
              <a:buChar char="o"/>
            </a:pPr>
            <a:r>
              <a:rPr lang="en-US" dirty="0">
                <a:ea typeface="Geneva"/>
              </a:rPr>
              <a:t>Recommended 6 months and older</a:t>
            </a:r>
          </a:p>
          <a:p>
            <a:pPr lvl="1" indent="-172720">
              <a:buFont typeface="Courier New"/>
              <a:buChar char="o"/>
            </a:pPr>
            <a:r>
              <a:rPr lang="en-US" dirty="0">
                <a:ea typeface="Geneva"/>
              </a:rPr>
              <a:t>High dose recommended for 65+ or with certain immunosuppression</a:t>
            </a:r>
          </a:p>
        </p:txBody>
      </p:sp>
      <p:pic>
        <p:nvPicPr>
          <p:cNvPr id="6" name="Picture 5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78BB3578-D1ED-A522-5AFF-67A0BFF65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158" y="2425700"/>
            <a:ext cx="6237605" cy="255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7A6B5D-55B8-44D2-98A0-ED930395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686" y="276046"/>
            <a:ext cx="6308549" cy="56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14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MMC_bioethic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mmc_soph.pptx" id="{599B4BAC-7088-2A42-967B-2B73CB02C1ED}" vid="{69000508-E3B8-9041-95F2-7C3DC6DC4C4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f04b7ec-354b-4cc8-a49d-fe4410fe4e6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4F1275DE54F459354E23C1062197F" ma:contentTypeVersion="16" ma:contentTypeDescription="Create a new document." ma:contentTypeScope="" ma:versionID="f476241a03ca0e4e63cac3a7205acac0">
  <xsd:schema xmlns:xsd="http://www.w3.org/2001/XMLSchema" xmlns:xs="http://www.w3.org/2001/XMLSchema" xmlns:p="http://schemas.microsoft.com/office/2006/metadata/properties" xmlns:ns3="8f04b7ec-354b-4cc8-a49d-fe4410fe4e61" xmlns:ns4="f80c9b86-5f2e-4d6b-80f9-7f1cae6e82d5" targetNamespace="http://schemas.microsoft.com/office/2006/metadata/properties" ma:root="true" ma:fieldsID="1fba65f87246254fb2ef5151a403c66d" ns3:_="" ns4:_="">
    <xsd:import namespace="8f04b7ec-354b-4cc8-a49d-fe4410fe4e61"/>
    <xsd:import namespace="f80c9b86-5f2e-4d6b-80f9-7f1cae6e82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4b7ec-354b-4cc8-a49d-fe4410fe4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c9b86-5f2e-4d6b-80f9-7f1cae6e82d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3D5AE8-5343-41D6-BF93-FAAAD7313158}">
  <ds:schemaRefs>
    <ds:schemaRef ds:uri="f80c9b86-5f2e-4d6b-80f9-7f1cae6e82d5"/>
    <ds:schemaRef ds:uri="http://www.w3.org/XML/1998/namespace"/>
    <ds:schemaRef ds:uri="http://purl.org/dc/elements/1.1/"/>
    <ds:schemaRef ds:uri="8f04b7ec-354b-4cc8-a49d-fe4410fe4e61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FB4805-A9C9-411D-B892-ED64E91503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8282AE-2DB0-4393-84F5-CA0EFBAA51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04b7ec-354b-4cc8-a49d-fe4410fe4e61"/>
    <ds:schemaRef ds:uri="f80c9b86-5f2e-4d6b-80f9-7f1cae6e8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57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Geneva</vt:lpstr>
      <vt:lpstr>Times</vt:lpstr>
      <vt:lpstr>Trebuchet MS</vt:lpstr>
      <vt:lpstr>Wingdings</vt:lpstr>
      <vt:lpstr>ヒラギノ角ゴ Pro W3</vt:lpstr>
      <vt:lpstr>Office Theme</vt:lpstr>
      <vt:lpstr>UMMC_bioethics</vt:lpstr>
      <vt:lpstr>Mississippi Health Ambassadors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Vaccine Recommendations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Dobbs</dc:creator>
  <cp:lastModifiedBy>Thomas Dobbs</cp:lastModifiedBy>
  <cp:revision>186</cp:revision>
  <dcterms:created xsi:type="dcterms:W3CDTF">2023-11-02T14:22:25Z</dcterms:created>
  <dcterms:modified xsi:type="dcterms:W3CDTF">2024-12-19T14:40:24Z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0x010100B2C4F1275DE54F459354E23C1062197F</vt:lpwstr>
  </property>
</Properties>
</file>