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6" r:id="rId2"/>
    <p:sldId id="2145706943" r:id="rId3"/>
    <p:sldId id="2145706941" r:id="rId4"/>
    <p:sldId id="2145706942" r:id="rId5"/>
    <p:sldId id="2145706944" r:id="rId6"/>
    <p:sldId id="2145706945" r:id="rId7"/>
    <p:sldId id="2145706940" r:id="rId8"/>
    <p:sldId id="2145706946" r:id="rId9"/>
    <p:sldId id="1477" r:id="rId10"/>
    <p:sldId id="2145706947" r:id="rId11"/>
    <p:sldId id="2145706948"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223A1-6D73-4D63-BED7-56EB14365E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F7E038A-BA8C-44DB-AE70-B8351DFF932E}">
      <dgm:prSet phldrT="[Text]"/>
      <dgm:spPr>
        <a:solidFill>
          <a:srgbClr val="00B050"/>
        </a:solidFill>
      </dgm:spPr>
      <dgm:t>
        <a:bodyPr/>
        <a:lstStyle/>
        <a:p>
          <a:r>
            <a:rPr lang="en-US" b="1" dirty="0"/>
            <a:t>Health Equity</a:t>
          </a:r>
        </a:p>
      </dgm:t>
    </dgm:pt>
    <dgm:pt modelId="{B886B78A-D241-4536-A4B0-8318D5CE99A5}" type="parTrans" cxnId="{692E8DC7-75A1-4222-B782-9869E5873CC5}">
      <dgm:prSet/>
      <dgm:spPr/>
      <dgm:t>
        <a:bodyPr/>
        <a:lstStyle/>
        <a:p>
          <a:endParaRPr lang="en-US"/>
        </a:p>
      </dgm:t>
    </dgm:pt>
    <dgm:pt modelId="{31D4FFA7-E2BD-47B9-B7CF-ACED1A5F3C0F}" type="sibTrans" cxnId="{692E8DC7-75A1-4222-B782-9869E5873CC5}">
      <dgm:prSet/>
      <dgm:spPr/>
      <dgm:t>
        <a:bodyPr/>
        <a:lstStyle/>
        <a:p>
          <a:endParaRPr lang="en-US"/>
        </a:p>
      </dgm:t>
    </dgm:pt>
    <dgm:pt modelId="{B283994D-8CF9-4068-ABA4-C6ACE7C5AEF1}">
      <dgm:prSet phldrT="[Text]"/>
      <dgm:spPr>
        <a:solidFill>
          <a:srgbClr val="00B050"/>
        </a:solidFill>
      </dgm:spPr>
      <dgm:t>
        <a:bodyPr/>
        <a:lstStyle/>
        <a:p>
          <a:r>
            <a:rPr lang="en-US" dirty="0"/>
            <a:t>Language Access</a:t>
          </a:r>
        </a:p>
      </dgm:t>
    </dgm:pt>
    <dgm:pt modelId="{8A8547C7-5326-4A7F-86DC-881B835E320F}" type="parTrans" cxnId="{EE93DCD4-0C30-40CC-BEFF-F201898C42A8}">
      <dgm:prSet/>
      <dgm:spPr/>
      <dgm:t>
        <a:bodyPr/>
        <a:lstStyle/>
        <a:p>
          <a:endParaRPr lang="en-US"/>
        </a:p>
      </dgm:t>
    </dgm:pt>
    <dgm:pt modelId="{ECC50E6A-F3A5-49A8-B540-8F6B546A71EB}" type="sibTrans" cxnId="{EE93DCD4-0C30-40CC-BEFF-F201898C42A8}">
      <dgm:prSet/>
      <dgm:spPr/>
      <dgm:t>
        <a:bodyPr/>
        <a:lstStyle/>
        <a:p>
          <a:endParaRPr lang="en-US"/>
        </a:p>
      </dgm:t>
    </dgm:pt>
    <dgm:pt modelId="{A70AE732-93C4-442A-BA9C-91ECBF480937}">
      <dgm:prSet phldrT="[Text]"/>
      <dgm:spPr>
        <a:solidFill>
          <a:srgbClr val="00B050"/>
        </a:solidFill>
      </dgm:spPr>
      <dgm:t>
        <a:bodyPr/>
        <a:lstStyle/>
        <a:p>
          <a:r>
            <a:rPr lang="en-US" dirty="0"/>
            <a:t>CEAL (Community Engagement Research Alliance)</a:t>
          </a:r>
        </a:p>
      </dgm:t>
    </dgm:pt>
    <dgm:pt modelId="{BDA6258F-772E-4E7E-933B-BA3309B2BE38}" type="parTrans" cxnId="{143A26C4-92B6-4A02-8B72-EF41EF306539}">
      <dgm:prSet/>
      <dgm:spPr/>
      <dgm:t>
        <a:bodyPr/>
        <a:lstStyle/>
        <a:p>
          <a:endParaRPr lang="en-US"/>
        </a:p>
      </dgm:t>
    </dgm:pt>
    <dgm:pt modelId="{6C330AF4-4CEA-4F6A-B192-193F687E73A7}" type="sibTrans" cxnId="{143A26C4-92B6-4A02-8B72-EF41EF306539}">
      <dgm:prSet/>
      <dgm:spPr/>
      <dgm:t>
        <a:bodyPr/>
        <a:lstStyle/>
        <a:p>
          <a:endParaRPr lang="en-US"/>
        </a:p>
      </dgm:t>
    </dgm:pt>
    <dgm:pt modelId="{1EB9C121-1E20-43F2-8AF9-154B69FCBC5B}">
      <dgm:prSet phldrT="[Text]"/>
      <dgm:spPr>
        <a:solidFill>
          <a:srgbClr val="00B050"/>
        </a:solidFill>
      </dgm:spPr>
      <dgm:t>
        <a:bodyPr/>
        <a:lstStyle/>
        <a:p>
          <a:r>
            <a:rPr lang="en-US" dirty="0"/>
            <a:t>Health Equity Modules and Cultural Competency Trainings</a:t>
          </a:r>
        </a:p>
      </dgm:t>
    </dgm:pt>
    <dgm:pt modelId="{23281125-7E71-4E0F-B0D2-C07CC92E1E55}" type="sibTrans" cxnId="{AF32B4D2-9555-49D3-844C-E12F5420FE96}">
      <dgm:prSet/>
      <dgm:spPr/>
      <dgm:t>
        <a:bodyPr/>
        <a:lstStyle/>
        <a:p>
          <a:endParaRPr lang="en-US"/>
        </a:p>
      </dgm:t>
    </dgm:pt>
    <dgm:pt modelId="{BF281EC7-0C57-4264-BA9F-16F3AF4F33C7}" type="parTrans" cxnId="{AF32B4D2-9555-49D3-844C-E12F5420FE96}">
      <dgm:prSet/>
      <dgm:spPr/>
      <dgm:t>
        <a:bodyPr/>
        <a:lstStyle/>
        <a:p>
          <a:endParaRPr lang="en-US"/>
        </a:p>
      </dgm:t>
    </dgm:pt>
    <dgm:pt modelId="{9265A180-7523-430E-98BE-DCFF03CD697B}">
      <dgm:prSet phldrT="[Text]"/>
      <dgm:spPr>
        <a:solidFill>
          <a:srgbClr val="00B050"/>
        </a:solidFill>
      </dgm:spPr>
      <dgm:t>
        <a:bodyPr/>
        <a:lstStyle/>
        <a:p>
          <a:r>
            <a:rPr lang="en-US" dirty="0"/>
            <a:t>Emergency Response</a:t>
          </a:r>
        </a:p>
      </dgm:t>
    </dgm:pt>
    <dgm:pt modelId="{C0533B83-09EB-4775-B8EA-21C44F99DF23}" type="parTrans" cxnId="{E972ABA2-F546-4DB0-B4FA-434C0D06F24B}">
      <dgm:prSet/>
      <dgm:spPr/>
      <dgm:t>
        <a:bodyPr/>
        <a:lstStyle/>
        <a:p>
          <a:endParaRPr lang="en-US"/>
        </a:p>
      </dgm:t>
    </dgm:pt>
    <dgm:pt modelId="{317264DD-F6E9-4510-8007-A0188A482172}" type="sibTrans" cxnId="{E972ABA2-F546-4DB0-B4FA-434C0D06F24B}">
      <dgm:prSet/>
      <dgm:spPr/>
      <dgm:t>
        <a:bodyPr/>
        <a:lstStyle/>
        <a:p>
          <a:endParaRPr lang="en-US"/>
        </a:p>
      </dgm:t>
    </dgm:pt>
    <dgm:pt modelId="{BD259481-D88D-4BAD-8CA6-E54579EC0D51}">
      <dgm:prSet phldrT="[Text]"/>
      <dgm:spPr>
        <a:solidFill>
          <a:srgbClr val="00B050"/>
        </a:solidFill>
      </dgm:spPr>
      <dgm:t>
        <a:bodyPr/>
        <a:lstStyle/>
        <a:p>
          <a:r>
            <a:rPr lang="en-US" dirty="0"/>
            <a:t>Community-based Initiatives</a:t>
          </a:r>
        </a:p>
      </dgm:t>
    </dgm:pt>
    <dgm:pt modelId="{D89653A6-5E84-419E-A76D-A2AD0B375405}" type="parTrans" cxnId="{F61CB3B2-2DF6-49FA-8A15-4EEC4B30D792}">
      <dgm:prSet/>
      <dgm:spPr/>
      <dgm:t>
        <a:bodyPr/>
        <a:lstStyle/>
        <a:p>
          <a:endParaRPr lang="en-US"/>
        </a:p>
      </dgm:t>
    </dgm:pt>
    <dgm:pt modelId="{712CBF61-AAC7-4715-A926-709956CC39BD}" type="sibTrans" cxnId="{F61CB3B2-2DF6-49FA-8A15-4EEC4B30D792}">
      <dgm:prSet/>
      <dgm:spPr/>
      <dgm:t>
        <a:bodyPr/>
        <a:lstStyle/>
        <a:p>
          <a:endParaRPr lang="en-US"/>
        </a:p>
      </dgm:t>
    </dgm:pt>
    <dgm:pt modelId="{12F63595-F7D0-45D6-9B37-BB7EC720A0A2}">
      <dgm:prSet phldrT="[Text]"/>
      <dgm:spPr>
        <a:solidFill>
          <a:srgbClr val="00B050"/>
        </a:solidFill>
      </dgm:spPr>
      <dgm:t>
        <a:bodyPr/>
        <a:lstStyle/>
        <a:p>
          <a:r>
            <a:rPr lang="en-US" dirty="0"/>
            <a:t>Faith-based Initiatives</a:t>
          </a:r>
        </a:p>
      </dgm:t>
    </dgm:pt>
    <dgm:pt modelId="{17362079-3F18-4FB5-A69F-853606DDC5C2}" type="parTrans" cxnId="{71313473-E89A-4991-8613-E3F718A0E2AA}">
      <dgm:prSet/>
      <dgm:spPr/>
      <dgm:t>
        <a:bodyPr/>
        <a:lstStyle/>
        <a:p>
          <a:endParaRPr lang="en-US"/>
        </a:p>
      </dgm:t>
    </dgm:pt>
    <dgm:pt modelId="{EE70265D-377F-4B4A-B3FE-765624FEA7BA}" type="sibTrans" cxnId="{71313473-E89A-4991-8613-E3F718A0E2AA}">
      <dgm:prSet/>
      <dgm:spPr/>
      <dgm:t>
        <a:bodyPr/>
        <a:lstStyle/>
        <a:p>
          <a:endParaRPr lang="en-US"/>
        </a:p>
      </dgm:t>
    </dgm:pt>
    <dgm:pt modelId="{68BE36BF-611F-4E01-9817-21116832F7B8}" type="pres">
      <dgm:prSet presAssocID="{39B223A1-6D73-4D63-BED7-56EB14365E25}" presName="hierChild1" presStyleCnt="0">
        <dgm:presLayoutVars>
          <dgm:orgChart val="1"/>
          <dgm:chPref val="1"/>
          <dgm:dir/>
          <dgm:animOne val="branch"/>
          <dgm:animLvl val="lvl"/>
          <dgm:resizeHandles/>
        </dgm:presLayoutVars>
      </dgm:prSet>
      <dgm:spPr/>
    </dgm:pt>
    <dgm:pt modelId="{7557A396-7658-4AD3-89BA-B7BF9D00A45C}" type="pres">
      <dgm:prSet presAssocID="{0F7E038A-BA8C-44DB-AE70-B8351DFF932E}" presName="hierRoot1" presStyleCnt="0">
        <dgm:presLayoutVars>
          <dgm:hierBranch val="hang"/>
        </dgm:presLayoutVars>
      </dgm:prSet>
      <dgm:spPr/>
    </dgm:pt>
    <dgm:pt modelId="{82C2A696-DC0B-4390-AF72-EF8562256F41}" type="pres">
      <dgm:prSet presAssocID="{0F7E038A-BA8C-44DB-AE70-B8351DFF932E}" presName="rootComposite1" presStyleCnt="0"/>
      <dgm:spPr/>
    </dgm:pt>
    <dgm:pt modelId="{47A447AA-1B8B-49B2-9558-DC01116AD28B}" type="pres">
      <dgm:prSet presAssocID="{0F7E038A-BA8C-44DB-AE70-B8351DFF932E}" presName="rootText1" presStyleLbl="node0" presStyleIdx="0" presStyleCnt="1" custScaleX="173016" custScaleY="77595">
        <dgm:presLayoutVars>
          <dgm:chPref val="3"/>
        </dgm:presLayoutVars>
      </dgm:prSet>
      <dgm:spPr/>
    </dgm:pt>
    <dgm:pt modelId="{1CBE377F-F481-4BE4-8F28-4440FF726F88}" type="pres">
      <dgm:prSet presAssocID="{0F7E038A-BA8C-44DB-AE70-B8351DFF932E}" presName="rootConnector1" presStyleLbl="node1" presStyleIdx="0" presStyleCnt="0"/>
      <dgm:spPr/>
    </dgm:pt>
    <dgm:pt modelId="{31FB7438-D237-421E-919A-78424B73EC1C}" type="pres">
      <dgm:prSet presAssocID="{0F7E038A-BA8C-44DB-AE70-B8351DFF932E}" presName="hierChild2" presStyleCnt="0"/>
      <dgm:spPr/>
    </dgm:pt>
    <dgm:pt modelId="{843AD506-E301-4961-BEA1-E55A98C5E687}" type="pres">
      <dgm:prSet presAssocID="{D89653A6-5E84-419E-A76D-A2AD0B375405}" presName="Name48" presStyleLbl="parChTrans1D2" presStyleIdx="0" presStyleCnt="6"/>
      <dgm:spPr/>
    </dgm:pt>
    <dgm:pt modelId="{6990B452-E688-43A6-9B91-A644D5818AD1}" type="pres">
      <dgm:prSet presAssocID="{BD259481-D88D-4BAD-8CA6-E54579EC0D51}" presName="hierRoot2" presStyleCnt="0">
        <dgm:presLayoutVars>
          <dgm:hierBranch val="init"/>
        </dgm:presLayoutVars>
      </dgm:prSet>
      <dgm:spPr/>
    </dgm:pt>
    <dgm:pt modelId="{ED525E74-B1F7-4F5E-B60D-9C6F8F743636}" type="pres">
      <dgm:prSet presAssocID="{BD259481-D88D-4BAD-8CA6-E54579EC0D51}" presName="rootComposite" presStyleCnt="0"/>
      <dgm:spPr/>
    </dgm:pt>
    <dgm:pt modelId="{665B7C4B-BDAE-4985-87E1-A900898C2C94}" type="pres">
      <dgm:prSet presAssocID="{BD259481-D88D-4BAD-8CA6-E54579EC0D51}" presName="rootText" presStyleLbl="node2" presStyleIdx="0" presStyleCnt="6">
        <dgm:presLayoutVars>
          <dgm:chPref val="3"/>
        </dgm:presLayoutVars>
      </dgm:prSet>
      <dgm:spPr/>
    </dgm:pt>
    <dgm:pt modelId="{7398A696-C6FE-49EE-B56C-97DC809192C5}" type="pres">
      <dgm:prSet presAssocID="{BD259481-D88D-4BAD-8CA6-E54579EC0D51}" presName="rootConnector" presStyleLbl="node2" presStyleIdx="0" presStyleCnt="6"/>
      <dgm:spPr/>
    </dgm:pt>
    <dgm:pt modelId="{DA5D3187-2379-4626-929A-E874C8CB0CAF}" type="pres">
      <dgm:prSet presAssocID="{BD259481-D88D-4BAD-8CA6-E54579EC0D51}" presName="hierChild4" presStyleCnt="0"/>
      <dgm:spPr/>
    </dgm:pt>
    <dgm:pt modelId="{C70935E3-82AF-4C06-95D6-A4CB2F9DE6B3}" type="pres">
      <dgm:prSet presAssocID="{BD259481-D88D-4BAD-8CA6-E54579EC0D51}" presName="hierChild5" presStyleCnt="0"/>
      <dgm:spPr/>
    </dgm:pt>
    <dgm:pt modelId="{2A1A9550-25A1-47CD-BDB1-D03DD583642E}" type="pres">
      <dgm:prSet presAssocID="{17362079-3F18-4FB5-A69F-853606DDC5C2}" presName="Name48" presStyleLbl="parChTrans1D2" presStyleIdx="1" presStyleCnt="6"/>
      <dgm:spPr/>
    </dgm:pt>
    <dgm:pt modelId="{9AA63470-C622-4410-A139-9DDC31F2D6CE}" type="pres">
      <dgm:prSet presAssocID="{12F63595-F7D0-45D6-9B37-BB7EC720A0A2}" presName="hierRoot2" presStyleCnt="0">
        <dgm:presLayoutVars>
          <dgm:hierBranch val="init"/>
        </dgm:presLayoutVars>
      </dgm:prSet>
      <dgm:spPr/>
    </dgm:pt>
    <dgm:pt modelId="{C31FF94D-38D7-444C-981A-E140514B8387}" type="pres">
      <dgm:prSet presAssocID="{12F63595-F7D0-45D6-9B37-BB7EC720A0A2}" presName="rootComposite" presStyleCnt="0"/>
      <dgm:spPr/>
    </dgm:pt>
    <dgm:pt modelId="{20F1CEE3-610F-42FF-AA72-518D802576AD}" type="pres">
      <dgm:prSet presAssocID="{12F63595-F7D0-45D6-9B37-BB7EC720A0A2}" presName="rootText" presStyleLbl="node2" presStyleIdx="1" presStyleCnt="6">
        <dgm:presLayoutVars>
          <dgm:chPref val="3"/>
        </dgm:presLayoutVars>
      </dgm:prSet>
      <dgm:spPr/>
    </dgm:pt>
    <dgm:pt modelId="{592B7BBF-5DCB-42AC-BF8A-8F9D89AB87D4}" type="pres">
      <dgm:prSet presAssocID="{12F63595-F7D0-45D6-9B37-BB7EC720A0A2}" presName="rootConnector" presStyleLbl="node2" presStyleIdx="1" presStyleCnt="6"/>
      <dgm:spPr/>
    </dgm:pt>
    <dgm:pt modelId="{3A4107FA-ACF7-45B1-9183-C9C725EAD7ED}" type="pres">
      <dgm:prSet presAssocID="{12F63595-F7D0-45D6-9B37-BB7EC720A0A2}" presName="hierChild4" presStyleCnt="0"/>
      <dgm:spPr/>
    </dgm:pt>
    <dgm:pt modelId="{05B3DD09-1DD5-4A50-BDB0-39224B5F2E64}" type="pres">
      <dgm:prSet presAssocID="{12F63595-F7D0-45D6-9B37-BB7EC720A0A2}" presName="hierChild5" presStyleCnt="0"/>
      <dgm:spPr/>
    </dgm:pt>
    <dgm:pt modelId="{FA2CEC7D-6D76-4F21-A930-FA5C087D447C}" type="pres">
      <dgm:prSet presAssocID="{8A8547C7-5326-4A7F-86DC-881B835E320F}" presName="Name48" presStyleLbl="parChTrans1D2" presStyleIdx="2" presStyleCnt="6"/>
      <dgm:spPr/>
    </dgm:pt>
    <dgm:pt modelId="{4FE0EBE8-824E-4D21-B304-6849921B141D}" type="pres">
      <dgm:prSet presAssocID="{B283994D-8CF9-4068-ABA4-C6ACE7C5AEF1}" presName="hierRoot2" presStyleCnt="0">
        <dgm:presLayoutVars>
          <dgm:hierBranch val="init"/>
        </dgm:presLayoutVars>
      </dgm:prSet>
      <dgm:spPr/>
    </dgm:pt>
    <dgm:pt modelId="{9A7EE6EA-A975-4E22-8153-A8DB9F4D9A02}" type="pres">
      <dgm:prSet presAssocID="{B283994D-8CF9-4068-ABA4-C6ACE7C5AEF1}" presName="rootComposite" presStyleCnt="0"/>
      <dgm:spPr/>
    </dgm:pt>
    <dgm:pt modelId="{803FB4B3-FB65-4686-88CE-12CD6370CE61}" type="pres">
      <dgm:prSet presAssocID="{B283994D-8CF9-4068-ABA4-C6ACE7C5AEF1}" presName="rootText" presStyleLbl="node2" presStyleIdx="2" presStyleCnt="6">
        <dgm:presLayoutVars>
          <dgm:chPref val="3"/>
        </dgm:presLayoutVars>
      </dgm:prSet>
      <dgm:spPr/>
    </dgm:pt>
    <dgm:pt modelId="{E9CA811E-D2EA-44C5-A2C5-A2C6A58C49D8}" type="pres">
      <dgm:prSet presAssocID="{B283994D-8CF9-4068-ABA4-C6ACE7C5AEF1}" presName="rootConnector" presStyleLbl="node2" presStyleIdx="2" presStyleCnt="6"/>
      <dgm:spPr/>
    </dgm:pt>
    <dgm:pt modelId="{479DFA53-F8A3-4933-A339-12613899D360}" type="pres">
      <dgm:prSet presAssocID="{B283994D-8CF9-4068-ABA4-C6ACE7C5AEF1}" presName="hierChild4" presStyleCnt="0"/>
      <dgm:spPr/>
    </dgm:pt>
    <dgm:pt modelId="{4DAFBF99-5100-4600-8359-84664F456E6B}" type="pres">
      <dgm:prSet presAssocID="{B283994D-8CF9-4068-ABA4-C6ACE7C5AEF1}" presName="hierChild5" presStyleCnt="0"/>
      <dgm:spPr/>
    </dgm:pt>
    <dgm:pt modelId="{BDC58C30-875D-4D60-8B13-F2600D990BDB}" type="pres">
      <dgm:prSet presAssocID="{BDA6258F-772E-4E7E-933B-BA3309B2BE38}" presName="Name48" presStyleLbl="parChTrans1D2" presStyleIdx="3" presStyleCnt="6"/>
      <dgm:spPr/>
    </dgm:pt>
    <dgm:pt modelId="{0823604B-F0F9-4E72-BEC2-BB2845E1EE3D}" type="pres">
      <dgm:prSet presAssocID="{A70AE732-93C4-442A-BA9C-91ECBF480937}" presName="hierRoot2" presStyleCnt="0">
        <dgm:presLayoutVars>
          <dgm:hierBranch val="init"/>
        </dgm:presLayoutVars>
      </dgm:prSet>
      <dgm:spPr/>
    </dgm:pt>
    <dgm:pt modelId="{C19FD1BA-C03B-4F57-B7A4-C733F7A44A1F}" type="pres">
      <dgm:prSet presAssocID="{A70AE732-93C4-442A-BA9C-91ECBF480937}" presName="rootComposite" presStyleCnt="0"/>
      <dgm:spPr/>
    </dgm:pt>
    <dgm:pt modelId="{DA74837A-A8EE-4089-A26A-25A51B1F31F9}" type="pres">
      <dgm:prSet presAssocID="{A70AE732-93C4-442A-BA9C-91ECBF480937}" presName="rootText" presStyleLbl="node2" presStyleIdx="3" presStyleCnt="6">
        <dgm:presLayoutVars>
          <dgm:chPref val="3"/>
        </dgm:presLayoutVars>
      </dgm:prSet>
      <dgm:spPr/>
    </dgm:pt>
    <dgm:pt modelId="{419841C7-751F-44C2-A59B-D22251E0D2E6}" type="pres">
      <dgm:prSet presAssocID="{A70AE732-93C4-442A-BA9C-91ECBF480937}" presName="rootConnector" presStyleLbl="node2" presStyleIdx="3" presStyleCnt="6"/>
      <dgm:spPr/>
    </dgm:pt>
    <dgm:pt modelId="{3E9E948B-BE02-490C-9E7A-323529499328}" type="pres">
      <dgm:prSet presAssocID="{A70AE732-93C4-442A-BA9C-91ECBF480937}" presName="hierChild4" presStyleCnt="0"/>
      <dgm:spPr/>
    </dgm:pt>
    <dgm:pt modelId="{F08AAE5A-C114-4E66-A477-B70BD8555295}" type="pres">
      <dgm:prSet presAssocID="{A70AE732-93C4-442A-BA9C-91ECBF480937}" presName="hierChild5" presStyleCnt="0"/>
      <dgm:spPr/>
    </dgm:pt>
    <dgm:pt modelId="{9E6B630D-7EF3-4EC4-8D6F-A6AAADEF5BEC}" type="pres">
      <dgm:prSet presAssocID="{BF281EC7-0C57-4264-BA9F-16F3AF4F33C7}" presName="Name48" presStyleLbl="parChTrans1D2" presStyleIdx="4" presStyleCnt="6"/>
      <dgm:spPr/>
    </dgm:pt>
    <dgm:pt modelId="{79B73B7E-8945-4975-AEC4-68514E3BE2A0}" type="pres">
      <dgm:prSet presAssocID="{1EB9C121-1E20-43F2-8AF9-154B69FCBC5B}" presName="hierRoot2" presStyleCnt="0">
        <dgm:presLayoutVars>
          <dgm:hierBranch val="init"/>
        </dgm:presLayoutVars>
      </dgm:prSet>
      <dgm:spPr/>
    </dgm:pt>
    <dgm:pt modelId="{17F0DB0F-9F35-4CA4-A2F7-D83F068E9F9F}" type="pres">
      <dgm:prSet presAssocID="{1EB9C121-1E20-43F2-8AF9-154B69FCBC5B}" presName="rootComposite" presStyleCnt="0"/>
      <dgm:spPr/>
    </dgm:pt>
    <dgm:pt modelId="{173FD17F-E58C-4026-86CB-6596C249D57D}" type="pres">
      <dgm:prSet presAssocID="{1EB9C121-1E20-43F2-8AF9-154B69FCBC5B}" presName="rootText" presStyleLbl="node2" presStyleIdx="4" presStyleCnt="6" custLinFactNeighborX="2872" custLinFactNeighborY="-2007">
        <dgm:presLayoutVars>
          <dgm:chPref val="3"/>
        </dgm:presLayoutVars>
      </dgm:prSet>
      <dgm:spPr/>
    </dgm:pt>
    <dgm:pt modelId="{C61667B1-C6EC-4D42-8CE6-6DB4BAEABE58}" type="pres">
      <dgm:prSet presAssocID="{1EB9C121-1E20-43F2-8AF9-154B69FCBC5B}" presName="rootConnector" presStyleLbl="node2" presStyleIdx="4" presStyleCnt="6"/>
      <dgm:spPr/>
    </dgm:pt>
    <dgm:pt modelId="{2E71514C-CB4F-4253-AE36-8177F79D402B}" type="pres">
      <dgm:prSet presAssocID="{1EB9C121-1E20-43F2-8AF9-154B69FCBC5B}" presName="hierChild4" presStyleCnt="0"/>
      <dgm:spPr/>
    </dgm:pt>
    <dgm:pt modelId="{9F99368F-D1AF-4C8B-B017-860F1066B90B}" type="pres">
      <dgm:prSet presAssocID="{1EB9C121-1E20-43F2-8AF9-154B69FCBC5B}" presName="hierChild5" presStyleCnt="0"/>
      <dgm:spPr/>
    </dgm:pt>
    <dgm:pt modelId="{7C579AEC-B910-41C7-859A-EFE591663E84}" type="pres">
      <dgm:prSet presAssocID="{C0533B83-09EB-4775-B8EA-21C44F99DF23}" presName="Name48" presStyleLbl="parChTrans1D2" presStyleIdx="5" presStyleCnt="6"/>
      <dgm:spPr/>
    </dgm:pt>
    <dgm:pt modelId="{EFCAB03D-F7D8-4761-A41F-5520AA3737E3}" type="pres">
      <dgm:prSet presAssocID="{9265A180-7523-430E-98BE-DCFF03CD697B}" presName="hierRoot2" presStyleCnt="0">
        <dgm:presLayoutVars>
          <dgm:hierBranch val="init"/>
        </dgm:presLayoutVars>
      </dgm:prSet>
      <dgm:spPr/>
    </dgm:pt>
    <dgm:pt modelId="{1A2540C1-D31D-43A0-BC18-3D4A985FEF80}" type="pres">
      <dgm:prSet presAssocID="{9265A180-7523-430E-98BE-DCFF03CD697B}" presName="rootComposite" presStyleCnt="0"/>
      <dgm:spPr/>
    </dgm:pt>
    <dgm:pt modelId="{2645AC8F-62DF-4498-9B7A-41656A2FC823}" type="pres">
      <dgm:prSet presAssocID="{9265A180-7523-430E-98BE-DCFF03CD697B}" presName="rootText" presStyleLbl="node2" presStyleIdx="5" presStyleCnt="6">
        <dgm:presLayoutVars>
          <dgm:chPref val="3"/>
        </dgm:presLayoutVars>
      </dgm:prSet>
      <dgm:spPr/>
    </dgm:pt>
    <dgm:pt modelId="{78ACA342-B386-4FBB-B140-145A047447AD}" type="pres">
      <dgm:prSet presAssocID="{9265A180-7523-430E-98BE-DCFF03CD697B}" presName="rootConnector" presStyleLbl="node2" presStyleIdx="5" presStyleCnt="6"/>
      <dgm:spPr/>
    </dgm:pt>
    <dgm:pt modelId="{62EA7414-CF7E-497C-A068-6B4A91885F11}" type="pres">
      <dgm:prSet presAssocID="{9265A180-7523-430E-98BE-DCFF03CD697B}" presName="hierChild4" presStyleCnt="0"/>
      <dgm:spPr/>
    </dgm:pt>
    <dgm:pt modelId="{4AA6E593-201C-45FA-B5F2-86E2DABFB016}" type="pres">
      <dgm:prSet presAssocID="{9265A180-7523-430E-98BE-DCFF03CD697B}" presName="hierChild5" presStyleCnt="0"/>
      <dgm:spPr/>
    </dgm:pt>
    <dgm:pt modelId="{DB5C9822-0F73-4160-8BAB-256C82DEBA3E}" type="pres">
      <dgm:prSet presAssocID="{0F7E038A-BA8C-44DB-AE70-B8351DFF932E}" presName="hierChild3" presStyleCnt="0"/>
      <dgm:spPr/>
    </dgm:pt>
  </dgm:ptLst>
  <dgm:cxnLst>
    <dgm:cxn modelId="{E02BFB18-5D4F-45B0-B578-1B0D47E6B494}" type="presOf" srcId="{9265A180-7523-430E-98BE-DCFF03CD697B}" destId="{78ACA342-B386-4FBB-B140-145A047447AD}" srcOrd="1" destOrd="0" presId="urn:microsoft.com/office/officeart/2005/8/layout/orgChart1"/>
    <dgm:cxn modelId="{1DB2231C-C8E1-4F18-8478-C06BF962EDD8}" type="presOf" srcId="{BDA6258F-772E-4E7E-933B-BA3309B2BE38}" destId="{BDC58C30-875D-4D60-8B13-F2600D990BDB}" srcOrd="0" destOrd="0" presId="urn:microsoft.com/office/officeart/2005/8/layout/orgChart1"/>
    <dgm:cxn modelId="{8185AE26-D895-4D12-BBDA-7871E6A6024C}" type="presOf" srcId="{BF281EC7-0C57-4264-BA9F-16F3AF4F33C7}" destId="{9E6B630D-7EF3-4EC4-8D6F-A6AAADEF5BEC}" srcOrd="0" destOrd="0" presId="urn:microsoft.com/office/officeart/2005/8/layout/orgChart1"/>
    <dgm:cxn modelId="{BC1C8C34-7458-427A-AFEB-43DF74B352A0}" type="presOf" srcId="{8A8547C7-5326-4A7F-86DC-881B835E320F}" destId="{FA2CEC7D-6D76-4F21-A930-FA5C087D447C}" srcOrd="0" destOrd="0" presId="urn:microsoft.com/office/officeart/2005/8/layout/orgChart1"/>
    <dgm:cxn modelId="{2FC5123C-5E0A-4253-BC8E-5CB15EA3A6D4}" type="presOf" srcId="{1EB9C121-1E20-43F2-8AF9-154B69FCBC5B}" destId="{C61667B1-C6EC-4D42-8CE6-6DB4BAEABE58}" srcOrd="1" destOrd="0" presId="urn:microsoft.com/office/officeart/2005/8/layout/orgChart1"/>
    <dgm:cxn modelId="{C2A48D3D-EF7D-42FB-A580-976E889525D6}" type="presOf" srcId="{D89653A6-5E84-419E-A76D-A2AD0B375405}" destId="{843AD506-E301-4961-BEA1-E55A98C5E687}" srcOrd="0" destOrd="0" presId="urn:microsoft.com/office/officeart/2005/8/layout/orgChart1"/>
    <dgm:cxn modelId="{520D2E45-83D0-4A07-BE59-EEC13405899D}" type="presOf" srcId="{17362079-3F18-4FB5-A69F-853606DDC5C2}" destId="{2A1A9550-25A1-47CD-BDB1-D03DD583642E}" srcOrd="0" destOrd="0" presId="urn:microsoft.com/office/officeart/2005/8/layout/orgChart1"/>
    <dgm:cxn modelId="{4E3ACE68-AD08-4418-86E0-1AB4187D4214}" type="presOf" srcId="{1EB9C121-1E20-43F2-8AF9-154B69FCBC5B}" destId="{173FD17F-E58C-4026-86CB-6596C249D57D}" srcOrd="0" destOrd="0" presId="urn:microsoft.com/office/officeart/2005/8/layout/orgChart1"/>
    <dgm:cxn modelId="{E439754C-EF1C-40C6-A012-FF5F011C1835}" type="presOf" srcId="{9265A180-7523-430E-98BE-DCFF03CD697B}" destId="{2645AC8F-62DF-4498-9B7A-41656A2FC823}" srcOrd="0" destOrd="0" presId="urn:microsoft.com/office/officeart/2005/8/layout/orgChart1"/>
    <dgm:cxn modelId="{71313473-E89A-4991-8613-E3F718A0E2AA}" srcId="{0F7E038A-BA8C-44DB-AE70-B8351DFF932E}" destId="{12F63595-F7D0-45D6-9B37-BB7EC720A0A2}" srcOrd="1" destOrd="0" parTransId="{17362079-3F18-4FB5-A69F-853606DDC5C2}" sibTransId="{EE70265D-377F-4B4A-B3FE-765624FEA7BA}"/>
    <dgm:cxn modelId="{37C3675A-2ED0-4CF2-BB66-B7BC2D44E51D}" type="presOf" srcId="{0F7E038A-BA8C-44DB-AE70-B8351DFF932E}" destId="{1CBE377F-F481-4BE4-8F28-4440FF726F88}" srcOrd="1" destOrd="0" presId="urn:microsoft.com/office/officeart/2005/8/layout/orgChart1"/>
    <dgm:cxn modelId="{EB00CA94-FE78-46A6-BE11-52DAA4C8E9A1}" type="presOf" srcId="{0F7E038A-BA8C-44DB-AE70-B8351DFF932E}" destId="{47A447AA-1B8B-49B2-9558-DC01116AD28B}" srcOrd="0" destOrd="0" presId="urn:microsoft.com/office/officeart/2005/8/layout/orgChart1"/>
    <dgm:cxn modelId="{BC222B95-ECDE-4F50-88DD-FDD625785232}" type="presOf" srcId="{39B223A1-6D73-4D63-BED7-56EB14365E25}" destId="{68BE36BF-611F-4E01-9817-21116832F7B8}" srcOrd="0" destOrd="0" presId="urn:microsoft.com/office/officeart/2005/8/layout/orgChart1"/>
    <dgm:cxn modelId="{62B4B39C-E32E-4B4D-9855-90955B516EC6}" type="presOf" srcId="{BD259481-D88D-4BAD-8CA6-E54579EC0D51}" destId="{7398A696-C6FE-49EE-B56C-97DC809192C5}" srcOrd="1" destOrd="0" presId="urn:microsoft.com/office/officeart/2005/8/layout/orgChart1"/>
    <dgm:cxn modelId="{7314C29E-EF9B-4189-BB70-5AF13A36B475}" type="presOf" srcId="{C0533B83-09EB-4775-B8EA-21C44F99DF23}" destId="{7C579AEC-B910-41C7-859A-EFE591663E84}" srcOrd="0" destOrd="0" presId="urn:microsoft.com/office/officeart/2005/8/layout/orgChart1"/>
    <dgm:cxn modelId="{E972ABA2-F546-4DB0-B4FA-434C0D06F24B}" srcId="{0F7E038A-BA8C-44DB-AE70-B8351DFF932E}" destId="{9265A180-7523-430E-98BE-DCFF03CD697B}" srcOrd="5" destOrd="0" parTransId="{C0533B83-09EB-4775-B8EA-21C44F99DF23}" sibTransId="{317264DD-F6E9-4510-8007-A0188A482172}"/>
    <dgm:cxn modelId="{52A527AA-1EFC-490B-9E74-D3C676B2B738}" type="presOf" srcId="{B283994D-8CF9-4068-ABA4-C6ACE7C5AEF1}" destId="{E9CA811E-D2EA-44C5-A2C5-A2C6A58C49D8}" srcOrd="1" destOrd="0" presId="urn:microsoft.com/office/officeart/2005/8/layout/orgChart1"/>
    <dgm:cxn modelId="{F61CB3B2-2DF6-49FA-8A15-4EEC4B30D792}" srcId="{0F7E038A-BA8C-44DB-AE70-B8351DFF932E}" destId="{BD259481-D88D-4BAD-8CA6-E54579EC0D51}" srcOrd="0" destOrd="0" parTransId="{D89653A6-5E84-419E-A76D-A2AD0B375405}" sibTransId="{712CBF61-AAC7-4715-A926-709956CC39BD}"/>
    <dgm:cxn modelId="{93CDE6B2-2ABA-4AF1-82F2-40A748B326EB}" type="presOf" srcId="{12F63595-F7D0-45D6-9B37-BB7EC720A0A2}" destId="{20F1CEE3-610F-42FF-AA72-518D802576AD}" srcOrd="0" destOrd="0" presId="urn:microsoft.com/office/officeart/2005/8/layout/orgChart1"/>
    <dgm:cxn modelId="{1CBB68B4-14CC-4057-9273-FE27DBE586BF}" type="presOf" srcId="{A70AE732-93C4-442A-BA9C-91ECBF480937}" destId="{DA74837A-A8EE-4089-A26A-25A51B1F31F9}" srcOrd="0" destOrd="0" presId="urn:microsoft.com/office/officeart/2005/8/layout/orgChart1"/>
    <dgm:cxn modelId="{318F07C0-0E92-4B0A-A8B2-7323D4FB4E75}" type="presOf" srcId="{A70AE732-93C4-442A-BA9C-91ECBF480937}" destId="{419841C7-751F-44C2-A59B-D22251E0D2E6}" srcOrd="1" destOrd="0" presId="urn:microsoft.com/office/officeart/2005/8/layout/orgChart1"/>
    <dgm:cxn modelId="{143A26C4-92B6-4A02-8B72-EF41EF306539}" srcId="{0F7E038A-BA8C-44DB-AE70-B8351DFF932E}" destId="{A70AE732-93C4-442A-BA9C-91ECBF480937}" srcOrd="3" destOrd="0" parTransId="{BDA6258F-772E-4E7E-933B-BA3309B2BE38}" sibTransId="{6C330AF4-4CEA-4F6A-B192-193F687E73A7}"/>
    <dgm:cxn modelId="{692E8DC7-75A1-4222-B782-9869E5873CC5}" srcId="{39B223A1-6D73-4D63-BED7-56EB14365E25}" destId="{0F7E038A-BA8C-44DB-AE70-B8351DFF932E}" srcOrd="0" destOrd="0" parTransId="{B886B78A-D241-4536-A4B0-8318D5CE99A5}" sibTransId="{31D4FFA7-E2BD-47B9-B7CF-ACED1A5F3C0F}"/>
    <dgm:cxn modelId="{1061F0CD-3AA8-4732-9C9A-BEF562DE2CC6}" type="presOf" srcId="{BD259481-D88D-4BAD-8CA6-E54579EC0D51}" destId="{665B7C4B-BDAE-4985-87E1-A900898C2C94}" srcOrd="0" destOrd="0" presId="urn:microsoft.com/office/officeart/2005/8/layout/orgChart1"/>
    <dgm:cxn modelId="{E72267CE-B176-4940-BB11-FFE3F4F53067}" type="presOf" srcId="{12F63595-F7D0-45D6-9B37-BB7EC720A0A2}" destId="{592B7BBF-5DCB-42AC-BF8A-8F9D89AB87D4}" srcOrd="1" destOrd="0" presId="urn:microsoft.com/office/officeart/2005/8/layout/orgChart1"/>
    <dgm:cxn modelId="{AF32B4D2-9555-49D3-844C-E12F5420FE96}" srcId="{0F7E038A-BA8C-44DB-AE70-B8351DFF932E}" destId="{1EB9C121-1E20-43F2-8AF9-154B69FCBC5B}" srcOrd="4" destOrd="0" parTransId="{BF281EC7-0C57-4264-BA9F-16F3AF4F33C7}" sibTransId="{23281125-7E71-4E0F-B0D2-C07CC92E1E55}"/>
    <dgm:cxn modelId="{EE93DCD4-0C30-40CC-BEFF-F201898C42A8}" srcId="{0F7E038A-BA8C-44DB-AE70-B8351DFF932E}" destId="{B283994D-8CF9-4068-ABA4-C6ACE7C5AEF1}" srcOrd="2" destOrd="0" parTransId="{8A8547C7-5326-4A7F-86DC-881B835E320F}" sibTransId="{ECC50E6A-F3A5-49A8-B540-8F6B546A71EB}"/>
    <dgm:cxn modelId="{4DEEBADA-70F6-49CD-8825-BB013BBED175}" type="presOf" srcId="{B283994D-8CF9-4068-ABA4-C6ACE7C5AEF1}" destId="{803FB4B3-FB65-4686-88CE-12CD6370CE61}" srcOrd="0" destOrd="0" presId="urn:microsoft.com/office/officeart/2005/8/layout/orgChart1"/>
    <dgm:cxn modelId="{6449961F-AD9F-4DE2-925C-35FE1C53903E}" type="presParOf" srcId="{68BE36BF-611F-4E01-9817-21116832F7B8}" destId="{7557A396-7658-4AD3-89BA-B7BF9D00A45C}" srcOrd="0" destOrd="0" presId="urn:microsoft.com/office/officeart/2005/8/layout/orgChart1"/>
    <dgm:cxn modelId="{CE2F7109-0664-4564-9822-C2F29561EAEF}" type="presParOf" srcId="{7557A396-7658-4AD3-89BA-B7BF9D00A45C}" destId="{82C2A696-DC0B-4390-AF72-EF8562256F41}" srcOrd="0" destOrd="0" presId="urn:microsoft.com/office/officeart/2005/8/layout/orgChart1"/>
    <dgm:cxn modelId="{88A76C96-AC3A-4746-B2F1-44E2AAE242AB}" type="presParOf" srcId="{82C2A696-DC0B-4390-AF72-EF8562256F41}" destId="{47A447AA-1B8B-49B2-9558-DC01116AD28B}" srcOrd="0" destOrd="0" presId="urn:microsoft.com/office/officeart/2005/8/layout/orgChart1"/>
    <dgm:cxn modelId="{8CFD0F8D-89B0-4F3B-A3F8-3E2446AE66F2}" type="presParOf" srcId="{82C2A696-DC0B-4390-AF72-EF8562256F41}" destId="{1CBE377F-F481-4BE4-8F28-4440FF726F88}" srcOrd="1" destOrd="0" presId="urn:microsoft.com/office/officeart/2005/8/layout/orgChart1"/>
    <dgm:cxn modelId="{207FE143-692D-413F-8DB3-669A39F1F3EE}" type="presParOf" srcId="{7557A396-7658-4AD3-89BA-B7BF9D00A45C}" destId="{31FB7438-D237-421E-919A-78424B73EC1C}" srcOrd="1" destOrd="0" presId="urn:microsoft.com/office/officeart/2005/8/layout/orgChart1"/>
    <dgm:cxn modelId="{4BF3E30A-342E-4A42-9B6F-00DFA4CDF6DF}" type="presParOf" srcId="{31FB7438-D237-421E-919A-78424B73EC1C}" destId="{843AD506-E301-4961-BEA1-E55A98C5E687}" srcOrd="0" destOrd="0" presId="urn:microsoft.com/office/officeart/2005/8/layout/orgChart1"/>
    <dgm:cxn modelId="{A8D16DB4-D450-4993-AA24-8856B40F34F5}" type="presParOf" srcId="{31FB7438-D237-421E-919A-78424B73EC1C}" destId="{6990B452-E688-43A6-9B91-A644D5818AD1}" srcOrd="1" destOrd="0" presId="urn:microsoft.com/office/officeart/2005/8/layout/orgChart1"/>
    <dgm:cxn modelId="{842D693B-5B24-46A2-867B-46B60F256991}" type="presParOf" srcId="{6990B452-E688-43A6-9B91-A644D5818AD1}" destId="{ED525E74-B1F7-4F5E-B60D-9C6F8F743636}" srcOrd="0" destOrd="0" presId="urn:microsoft.com/office/officeart/2005/8/layout/orgChart1"/>
    <dgm:cxn modelId="{63DA2245-D3DF-448E-9E34-64CAF4CF708A}" type="presParOf" srcId="{ED525E74-B1F7-4F5E-B60D-9C6F8F743636}" destId="{665B7C4B-BDAE-4985-87E1-A900898C2C94}" srcOrd="0" destOrd="0" presId="urn:microsoft.com/office/officeart/2005/8/layout/orgChart1"/>
    <dgm:cxn modelId="{6B089E66-3EA6-4FD5-A0F9-0ADC65CADAA6}" type="presParOf" srcId="{ED525E74-B1F7-4F5E-B60D-9C6F8F743636}" destId="{7398A696-C6FE-49EE-B56C-97DC809192C5}" srcOrd="1" destOrd="0" presId="urn:microsoft.com/office/officeart/2005/8/layout/orgChart1"/>
    <dgm:cxn modelId="{C60BB803-0CA6-455E-A42B-BB5B52A06688}" type="presParOf" srcId="{6990B452-E688-43A6-9B91-A644D5818AD1}" destId="{DA5D3187-2379-4626-929A-E874C8CB0CAF}" srcOrd="1" destOrd="0" presId="urn:microsoft.com/office/officeart/2005/8/layout/orgChart1"/>
    <dgm:cxn modelId="{94295FC6-0122-4FE6-9D08-F93418BB39E3}" type="presParOf" srcId="{6990B452-E688-43A6-9B91-A644D5818AD1}" destId="{C70935E3-82AF-4C06-95D6-A4CB2F9DE6B3}" srcOrd="2" destOrd="0" presId="urn:microsoft.com/office/officeart/2005/8/layout/orgChart1"/>
    <dgm:cxn modelId="{51D3BA59-DB8D-4325-8398-E9648436651B}" type="presParOf" srcId="{31FB7438-D237-421E-919A-78424B73EC1C}" destId="{2A1A9550-25A1-47CD-BDB1-D03DD583642E}" srcOrd="2" destOrd="0" presId="urn:microsoft.com/office/officeart/2005/8/layout/orgChart1"/>
    <dgm:cxn modelId="{CE4E4A9B-4713-40AF-834E-5B1F529D107B}" type="presParOf" srcId="{31FB7438-D237-421E-919A-78424B73EC1C}" destId="{9AA63470-C622-4410-A139-9DDC31F2D6CE}" srcOrd="3" destOrd="0" presId="urn:microsoft.com/office/officeart/2005/8/layout/orgChart1"/>
    <dgm:cxn modelId="{4666CA26-ECD5-4F2E-A285-DDB86218370F}" type="presParOf" srcId="{9AA63470-C622-4410-A139-9DDC31F2D6CE}" destId="{C31FF94D-38D7-444C-981A-E140514B8387}" srcOrd="0" destOrd="0" presId="urn:microsoft.com/office/officeart/2005/8/layout/orgChart1"/>
    <dgm:cxn modelId="{6258C034-5233-4E7E-8279-6290B6A9B79D}" type="presParOf" srcId="{C31FF94D-38D7-444C-981A-E140514B8387}" destId="{20F1CEE3-610F-42FF-AA72-518D802576AD}" srcOrd="0" destOrd="0" presId="urn:microsoft.com/office/officeart/2005/8/layout/orgChart1"/>
    <dgm:cxn modelId="{9701FAEE-259D-45E8-829D-F1BBB0685501}" type="presParOf" srcId="{C31FF94D-38D7-444C-981A-E140514B8387}" destId="{592B7BBF-5DCB-42AC-BF8A-8F9D89AB87D4}" srcOrd="1" destOrd="0" presId="urn:microsoft.com/office/officeart/2005/8/layout/orgChart1"/>
    <dgm:cxn modelId="{F7BE5027-5292-47EA-BC24-F88E8EC47B42}" type="presParOf" srcId="{9AA63470-C622-4410-A139-9DDC31F2D6CE}" destId="{3A4107FA-ACF7-45B1-9183-C9C725EAD7ED}" srcOrd="1" destOrd="0" presId="urn:microsoft.com/office/officeart/2005/8/layout/orgChart1"/>
    <dgm:cxn modelId="{BDC5A2B5-E197-40C0-A13E-FFB0ECBD7661}" type="presParOf" srcId="{9AA63470-C622-4410-A139-9DDC31F2D6CE}" destId="{05B3DD09-1DD5-4A50-BDB0-39224B5F2E64}" srcOrd="2" destOrd="0" presId="urn:microsoft.com/office/officeart/2005/8/layout/orgChart1"/>
    <dgm:cxn modelId="{6E583A2E-9F6E-4F07-B072-EA57AC3EB8B6}" type="presParOf" srcId="{31FB7438-D237-421E-919A-78424B73EC1C}" destId="{FA2CEC7D-6D76-4F21-A930-FA5C087D447C}" srcOrd="4" destOrd="0" presId="urn:microsoft.com/office/officeart/2005/8/layout/orgChart1"/>
    <dgm:cxn modelId="{30728AB4-9AF8-44A9-BF0F-26D40058902D}" type="presParOf" srcId="{31FB7438-D237-421E-919A-78424B73EC1C}" destId="{4FE0EBE8-824E-4D21-B304-6849921B141D}" srcOrd="5" destOrd="0" presId="urn:microsoft.com/office/officeart/2005/8/layout/orgChart1"/>
    <dgm:cxn modelId="{A9091E62-9E38-45C6-9340-16124762B94F}" type="presParOf" srcId="{4FE0EBE8-824E-4D21-B304-6849921B141D}" destId="{9A7EE6EA-A975-4E22-8153-A8DB9F4D9A02}" srcOrd="0" destOrd="0" presId="urn:microsoft.com/office/officeart/2005/8/layout/orgChart1"/>
    <dgm:cxn modelId="{124B3E8C-9356-4B0D-9197-488BAE1E92C8}" type="presParOf" srcId="{9A7EE6EA-A975-4E22-8153-A8DB9F4D9A02}" destId="{803FB4B3-FB65-4686-88CE-12CD6370CE61}" srcOrd="0" destOrd="0" presId="urn:microsoft.com/office/officeart/2005/8/layout/orgChart1"/>
    <dgm:cxn modelId="{785D8535-2500-48B7-8686-CA0566FB2879}" type="presParOf" srcId="{9A7EE6EA-A975-4E22-8153-A8DB9F4D9A02}" destId="{E9CA811E-D2EA-44C5-A2C5-A2C6A58C49D8}" srcOrd="1" destOrd="0" presId="urn:microsoft.com/office/officeart/2005/8/layout/orgChart1"/>
    <dgm:cxn modelId="{A242DB90-35D4-4B6A-8625-02721F889159}" type="presParOf" srcId="{4FE0EBE8-824E-4D21-B304-6849921B141D}" destId="{479DFA53-F8A3-4933-A339-12613899D360}" srcOrd="1" destOrd="0" presId="urn:microsoft.com/office/officeart/2005/8/layout/orgChart1"/>
    <dgm:cxn modelId="{BBA0E473-BB01-4D7C-BECE-781D7ECA54AB}" type="presParOf" srcId="{4FE0EBE8-824E-4D21-B304-6849921B141D}" destId="{4DAFBF99-5100-4600-8359-84664F456E6B}" srcOrd="2" destOrd="0" presId="urn:microsoft.com/office/officeart/2005/8/layout/orgChart1"/>
    <dgm:cxn modelId="{F44BD367-CA20-4AC3-BAA7-D079E512F50F}" type="presParOf" srcId="{31FB7438-D237-421E-919A-78424B73EC1C}" destId="{BDC58C30-875D-4D60-8B13-F2600D990BDB}" srcOrd="6" destOrd="0" presId="urn:microsoft.com/office/officeart/2005/8/layout/orgChart1"/>
    <dgm:cxn modelId="{DBF455F1-B0F8-43A5-9794-344C7EAE5584}" type="presParOf" srcId="{31FB7438-D237-421E-919A-78424B73EC1C}" destId="{0823604B-F0F9-4E72-BEC2-BB2845E1EE3D}" srcOrd="7" destOrd="0" presId="urn:microsoft.com/office/officeart/2005/8/layout/orgChart1"/>
    <dgm:cxn modelId="{D057400C-FB1D-43FF-AB78-79D37EF9B1AF}" type="presParOf" srcId="{0823604B-F0F9-4E72-BEC2-BB2845E1EE3D}" destId="{C19FD1BA-C03B-4F57-B7A4-C733F7A44A1F}" srcOrd="0" destOrd="0" presId="urn:microsoft.com/office/officeart/2005/8/layout/orgChart1"/>
    <dgm:cxn modelId="{3651EDF8-42FA-4496-917A-6BC838029B57}" type="presParOf" srcId="{C19FD1BA-C03B-4F57-B7A4-C733F7A44A1F}" destId="{DA74837A-A8EE-4089-A26A-25A51B1F31F9}" srcOrd="0" destOrd="0" presId="urn:microsoft.com/office/officeart/2005/8/layout/orgChart1"/>
    <dgm:cxn modelId="{706365A6-1569-4F10-934B-65D07B811877}" type="presParOf" srcId="{C19FD1BA-C03B-4F57-B7A4-C733F7A44A1F}" destId="{419841C7-751F-44C2-A59B-D22251E0D2E6}" srcOrd="1" destOrd="0" presId="urn:microsoft.com/office/officeart/2005/8/layout/orgChart1"/>
    <dgm:cxn modelId="{C9B5A55E-542B-46C3-A5DD-B3A8E49565E8}" type="presParOf" srcId="{0823604B-F0F9-4E72-BEC2-BB2845E1EE3D}" destId="{3E9E948B-BE02-490C-9E7A-323529499328}" srcOrd="1" destOrd="0" presId="urn:microsoft.com/office/officeart/2005/8/layout/orgChart1"/>
    <dgm:cxn modelId="{21A777D5-00DA-4C72-B8C8-EEF5F7DB44E1}" type="presParOf" srcId="{0823604B-F0F9-4E72-BEC2-BB2845E1EE3D}" destId="{F08AAE5A-C114-4E66-A477-B70BD8555295}" srcOrd="2" destOrd="0" presId="urn:microsoft.com/office/officeart/2005/8/layout/orgChart1"/>
    <dgm:cxn modelId="{B8CBA2BF-1D57-4F7B-BA28-4CCC02A8BA31}" type="presParOf" srcId="{31FB7438-D237-421E-919A-78424B73EC1C}" destId="{9E6B630D-7EF3-4EC4-8D6F-A6AAADEF5BEC}" srcOrd="8" destOrd="0" presId="urn:microsoft.com/office/officeart/2005/8/layout/orgChart1"/>
    <dgm:cxn modelId="{645AE412-C4BA-4DA5-B620-FB2E6E4B2846}" type="presParOf" srcId="{31FB7438-D237-421E-919A-78424B73EC1C}" destId="{79B73B7E-8945-4975-AEC4-68514E3BE2A0}" srcOrd="9" destOrd="0" presId="urn:microsoft.com/office/officeart/2005/8/layout/orgChart1"/>
    <dgm:cxn modelId="{CCE190DD-5481-45E4-85C0-42EFE0BC91F2}" type="presParOf" srcId="{79B73B7E-8945-4975-AEC4-68514E3BE2A0}" destId="{17F0DB0F-9F35-4CA4-A2F7-D83F068E9F9F}" srcOrd="0" destOrd="0" presId="urn:microsoft.com/office/officeart/2005/8/layout/orgChart1"/>
    <dgm:cxn modelId="{0C25BA62-0A3F-4A13-B7B6-65A1AEBF1C6E}" type="presParOf" srcId="{17F0DB0F-9F35-4CA4-A2F7-D83F068E9F9F}" destId="{173FD17F-E58C-4026-86CB-6596C249D57D}" srcOrd="0" destOrd="0" presId="urn:microsoft.com/office/officeart/2005/8/layout/orgChart1"/>
    <dgm:cxn modelId="{1491066C-C1C1-4D1A-8B1A-68CAF376BC72}" type="presParOf" srcId="{17F0DB0F-9F35-4CA4-A2F7-D83F068E9F9F}" destId="{C61667B1-C6EC-4D42-8CE6-6DB4BAEABE58}" srcOrd="1" destOrd="0" presId="urn:microsoft.com/office/officeart/2005/8/layout/orgChart1"/>
    <dgm:cxn modelId="{1FF44481-9EFA-421C-B739-4E721D3035E7}" type="presParOf" srcId="{79B73B7E-8945-4975-AEC4-68514E3BE2A0}" destId="{2E71514C-CB4F-4253-AE36-8177F79D402B}" srcOrd="1" destOrd="0" presId="urn:microsoft.com/office/officeart/2005/8/layout/orgChart1"/>
    <dgm:cxn modelId="{FF4D5CD7-C24C-4C86-A56B-1057C5ED7A28}" type="presParOf" srcId="{79B73B7E-8945-4975-AEC4-68514E3BE2A0}" destId="{9F99368F-D1AF-4C8B-B017-860F1066B90B}" srcOrd="2" destOrd="0" presId="urn:microsoft.com/office/officeart/2005/8/layout/orgChart1"/>
    <dgm:cxn modelId="{6803772F-7316-4161-AAF0-0B5FDA706A22}" type="presParOf" srcId="{31FB7438-D237-421E-919A-78424B73EC1C}" destId="{7C579AEC-B910-41C7-859A-EFE591663E84}" srcOrd="10" destOrd="0" presId="urn:microsoft.com/office/officeart/2005/8/layout/orgChart1"/>
    <dgm:cxn modelId="{4F9EF910-5998-47AD-BF66-8F3B0E94704A}" type="presParOf" srcId="{31FB7438-D237-421E-919A-78424B73EC1C}" destId="{EFCAB03D-F7D8-4761-A41F-5520AA3737E3}" srcOrd="11" destOrd="0" presId="urn:microsoft.com/office/officeart/2005/8/layout/orgChart1"/>
    <dgm:cxn modelId="{6B8EABAA-B7F1-451A-B1A5-B65F028BB9B7}" type="presParOf" srcId="{EFCAB03D-F7D8-4761-A41F-5520AA3737E3}" destId="{1A2540C1-D31D-43A0-BC18-3D4A985FEF80}" srcOrd="0" destOrd="0" presId="urn:microsoft.com/office/officeart/2005/8/layout/orgChart1"/>
    <dgm:cxn modelId="{BA3EFD0A-FE1F-4830-B609-B587D4390CC6}" type="presParOf" srcId="{1A2540C1-D31D-43A0-BC18-3D4A985FEF80}" destId="{2645AC8F-62DF-4498-9B7A-41656A2FC823}" srcOrd="0" destOrd="0" presId="urn:microsoft.com/office/officeart/2005/8/layout/orgChart1"/>
    <dgm:cxn modelId="{60A89656-51C7-47F9-85C7-1638E9E9EC57}" type="presParOf" srcId="{1A2540C1-D31D-43A0-BC18-3D4A985FEF80}" destId="{78ACA342-B386-4FBB-B140-145A047447AD}" srcOrd="1" destOrd="0" presId="urn:microsoft.com/office/officeart/2005/8/layout/orgChart1"/>
    <dgm:cxn modelId="{4334D58A-9D28-4B85-8055-DF870F8B9B8A}" type="presParOf" srcId="{EFCAB03D-F7D8-4761-A41F-5520AA3737E3}" destId="{62EA7414-CF7E-497C-A068-6B4A91885F11}" srcOrd="1" destOrd="0" presId="urn:microsoft.com/office/officeart/2005/8/layout/orgChart1"/>
    <dgm:cxn modelId="{B7D8B4E3-CDCD-4635-B03A-F91CB682A46D}" type="presParOf" srcId="{EFCAB03D-F7D8-4761-A41F-5520AA3737E3}" destId="{4AA6E593-201C-45FA-B5F2-86E2DABFB016}" srcOrd="2" destOrd="0" presId="urn:microsoft.com/office/officeart/2005/8/layout/orgChart1"/>
    <dgm:cxn modelId="{F274AEBE-7737-415C-87F7-C1A9032E1B07}" type="presParOf" srcId="{7557A396-7658-4AD3-89BA-B7BF9D00A45C}" destId="{DB5C9822-0F73-4160-8BAB-256C82DEBA3E}" srcOrd="2" destOrd="0" presId="urn:microsoft.com/office/officeart/2005/8/layout/orgChart1"/>
  </dgm:cxnLst>
  <dgm:bg>
    <a:noFill/>
  </dgm:bg>
  <dgm:whole>
    <a:ln w="57150">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79AEC-B910-41C7-859A-EFE591663E84}">
      <dsp:nvSpPr>
        <dsp:cNvPr id="0" name=""/>
        <dsp:cNvSpPr/>
      </dsp:nvSpPr>
      <dsp:spPr>
        <a:xfrm>
          <a:off x="2933700" y="846696"/>
          <a:ext cx="228622" cy="4093428"/>
        </a:xfrm>
        <a:custGeom>
          <a:avLst/>
          <a:gdLst/>
          <a:ahLst/>
          <a:cxnLst/>
          <a:rect l="0" t="0" r="0" b="0"/>
          <a:pathLst>
            <a:path>
              <a:moveTo>
                <a:pt x="0" y="0"/>
              </a:moveTo>
              <a:lnTo>
                <a:pt x="0" y="4093428"/>
              </a:lnTo>
              <a:lnTo>
                <a:pt x="228622" y="40934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6B630D-7EF3-4EC4-8D6F-A6AAADEF5BEC}">
      <dsp:nvSpPr>
        <dsp:cNvPr id="0" name=""/>
        <dsp:cNvSpPr/>
      </dsp:nvSpPr>
      <dsp:spPr>
        <a:xfrm>
          <a:off x="2767611" y="846696"/>
          <a:ext cx="166088" cy="4071578"/>
        </a:xfrm>
        <a:custGeom>
          <a:avLst/>
          <a:gdLst/>
          <a:ahLst/>
          <a:cxnLst/>
          <a:rect l="0" t="0" r="0" b="0"/>
          <a:pathLst>
            <a:path>
              <a:moveTo>
                <a:pt x="166088" y="0"/>
              </a:moveTo>
              <a:lnTo>
                <a:pt x="166088" y="4071578"/>
              </a:lnTo>
              <a:lnTo>
                <a:pt x="0" y="4071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C58C30-875D-4D60-8B13-F2600D990BDB}">
      <dsp:nvSpPr>
        <dsp:cNvPr id="0" name=""/>
        <dsp:cNvSpPr/>
      </dsp:nvSpPr>
      <dsp:spPr>
        <a:xfrm>
          <a:off x="2933700" y="846696"/>
          <a:ext cx="228622" cy="2547505"/>
        </a:xfrm>
        <a:custGeom>
          <a:avLst/>
          <a:gdLst/>
          <a:ahLst/>
          <a:cxnLst/>
          <a:rect l="0" t="0" r="0" b="0"/>
          <a:pathLst>
            <a:path>
              <a:moveTo>
                <a:pt x="0" y="0"/>
              </a:moveTo>
              <a:lnTo>
                <a:pt x="0" y="2547505"/>
              </a:lnTo>
              <a:lnTo>
                <a:pt x="228622" y="25475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CEC7D-6D76-4F21-A930-FA5C087D447C}">
      <dsp:nvSpPr>
        <dsp:cNvPr id="0" name=""/>
        <dsp:cNvSpPr/>
      </dsp:nvSpPr>
      <dsp:spPr>
        <a:xfrm>
          <a:off x="2705077" y="846696"/>
          <a:ext cx="228622" cy="2547505"/>
        </a:xfrm>
        <a:custGeom>
          <a:avLst/>
          <a:gdLst/>
          <a:ahLst/>
          <a:cxnLst/>
          <a:rect l="0" t="0" r="0" b="0"/>
          <a:pathLst>
            <a:path>
              <a:moveTo>
                <a:pt x="228622" y="0"/>
              </a:moveTo>
              <a:lnTo>
                <a:pt x="228622" y="2547505"/>
              </a:lnTo>
              <a:lnTo>
                <a:pt x="0" y="25475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1A9550-25A1-47CD-BDB1-D03DD583642E}">
      <dsp:nvSpPr>
        <dsp:cNvPr id="0" name=""/>
        <dsp:cNvSpPr/>
      </dsp:nvSpPr>
      <dsp:spPr>
        <a:xfrm>
          <a:off x="2933700" y="846696"/>
          <a:ext cx="228622" cy="1001583"/>
        </a:xfrm>
        <a:custGeom>
          <a:avLst/>
          <a:gdLst/>
          <a:ahLst/>
          <a:cxnLst/>
          <a:rect l="0" t="0" r="0" b="0"/>
          <a:pathLst>
            <a:path>
              <a:moveTo>
                <a:pt x="0" y="0"/>
              </a:moveTo>
              <a:lnTo>
                <a:pt x="0" y="1001583"/>
              </a:lnTo>
              <a:lnTo>
                <a:pt x="228622" y="1001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3AD506-E301-4961-BEA1-E55A98C5E687}">
      <dsp:nvSpPr>
        <dsp:cNvPr id="0" name=""/>
        <dsp:cNvSpPr/>
      </dsp:nvSpPr>
      <dsp:spPr>
        <a:xfrm>
          <a:off x="2705077" y="846696"/>
          <a:ext cx="228622" cy="1001583"/>
        </a:xfrm>
        <a:custGeom>
          <a:avLst/>
          <a:gdLst/>
          <a:ahLst/>
          <a:cxnLst/>
          <a:rect l="0" t="0" r="0" b="0"/>
          <a:pathLst>
            <a:path>
              <a:moveTo>
                <a:pt x="228622" y="0"/>
              </a:moveTo>
              <a:lnTo>
                <a:pt x="228622" y="1001583"/>
              </a:lnTo>
              <a:lnTo>
                <a:pt x="0" y="1001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447AA-1B8B-49B2-9558-DC01116AD28B}">
      <dsp:nvSpPr>
        <dsp:cNvPr id="0" name=""/>
        <dsp:cNvSpPr/>
      </dsp:nvSpPr>
      <dsp:spPr>
        <a:xfrm>
          <a:off x="1050113" y="1936"/>
          <a:ext cx="3767173" cy="844759"/>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Health Equity</a:t>
          </a:r>
        </a:p>
      </dsp:txBody>
      <dsp:txXfrm>
        <a:off x="1050113" y="1936"/>
        <a:ext cx="3767173" cy="844759"/>
      </dsp:txXfrm>
    </dsp:sp>
    <dsp:sp modelId="{665B7C4B-BDAE-4985-87E1-A900898C2C94}">
      <dsp:nvSpPr>
        <dsp:cNvPr id="0" name=""/>
        <dsp:cNvSpPr/>
      </dsp:nvSpPr>
      <dsp:spPr>
        <a:xfrm>
          <a:off x="527722" y="1303940"/>
          <a:ext cx="2177355" cy="108867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Community-based Initiatives</a:t>
          </a:r>
        </a:p>
      </dsp:txBody>
      <dsp:txXfrm>
        <a:off x="527722" y="1303940"/>
        <a:ext cx="2177355" cy="1088677"/>
      </dsp:txXfrm>
    </dsp:sp>
    <dsp:sp modelId="{20F1CEE3-610F-42FF-AA72-518D802576AD}">
      <dsp:nvSpPr>
        <dsp:cNvPr id="0" name=""/>
        <dsp:cNvSpPr/>
      </dsp:nvSpPr>
      <dsp:spPr>
        <a:xfrm>
          <a:off x="3162322" y="1303940"/>
          <a:ext cx="2177355" cy="108867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Faith-based Initiatives</a:t>
          </a:r>
        </a:p>
      </dsp:txBody>
      <dsp:txXfrm>
        <a:off x="3162322" y="1303940"/>
        <a:ext cx="2177355" cy="1088677"/>
      </dsp:txXfrm>
    </dsp:sp>
    <dsp:sp modelId="{803FB4B3-FB65-4686-88CE-12CD6370CE61}">
      <dsp:nvSpPr>
        <dsp:cNvPr id="0" name=""/>
        <dsp:cNvSpPr/>
      </dsp:nvSpPr>
      <dsp:spPr>
        <a:xfrm>
          <a:off x="527722" y="2849863"/>
          <a:ext cx="2177355" cy="108867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Language Access</a:t>
          </a:r>
        </a:p>
      </dsp:txBody>
      <dsp:txXfrm>
        <a:off x="527722" y="2849863"/>
        <a:ext cx="2177355" cy="1088677"/>
      </dsp:txXfrm>
    </dsp:sp>
    <dsp:sp modelId="{DA74837A-A8EE-4089-A26A-25A51B1F31F9}">
      <dsp:nvSpPr>
        <dsp:cNvPr id="0" name=""/>
        <dsp:cNvSpPr/>
      </dsp:nvSpPr>
      <dsp:spPr>
        <a:xfrm>
          <a:off x="3162322" y="2849863"/>
          <a:ext cx="2177355" cy="108867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CEAL (Community Engagement Research Alliance)</a:t>
          </a:r>
        </a:p>
      </dsp:txBody>
      <dsp:txXfrm>
        <a:off x="3162322" y="2849863"/>
        <a:ext cx="2177355" cy="1088677"/>
      </dsp:txXfrm>
    </dsp:sp>
    <dsp:sp modelId="{173FD17F-E58C-4026-86CB-6596C249D57D}">
      <dsp:nvSpPr>
        <dsp:cNvPr id="0" name=""/>
        <dsp:cNvSpPr/>
      </dsp:nvSpPr>
      <dsp:spPr>
        <a:xfrm>
          <a:off x="590255" y="4373935"/>
          <a:ext cx="2177355" cy="108867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Health Equity Modules and Cultural Competency Trainings</a:t>
          </a:r>
        </a:p>
      </dsp:txBody>
      <dsp:txXfrm>
        <a:off x="590255" y="4373935"/>
        <a:ext cx="2177355" cy="1088677"/>
      </dsp:txXfrm>
    </dsp:sp>
    <dsp:sp modelId="{2645AC8F-62DF-4498-9B7A-41656A2FC823}">
      <dsp:nvSpPr>
        <dsp:cNvPr id="0" name=""/>
        <dsp:cNvSpPr/>
      </dsp:nvSpPr>
      <dsp:spPr>
        <a:xfrm>
          <a:off x="3162322" y="4395785"/>
          <a:ext cx="2177355" cy="108867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Emergency Response</a:t>
          </a:r>
        </a:p>
      </dsp:txBody>
      <dsp:txXfrm>
        <a:off x="3162322" y="4395785"/>
        <a:ext cx="2177355" cy="10886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272E-A2E9-43EB-9D63-9CF3D30D1EF7}" type="datetimeFigureOut">
              <a:rPr lang="en-US" smtClean="0"/>
              <a:t>8/15/2024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851F4-0520-484F-9464-8254D85C088A}" type="slidenum">
              <a:rPr lang="en-US" smtClean="0"/>
              <a:t>‹#›</a:t>
            </a:fld>
            <a:endParaRPr lang="en-US" dirty="0"/>
          </a:p>
        </p:txBody>
      </p:sp>
    </p:spTree>
    <p:extLst>
      <p:ext uri="{BB962C8B-B14F-4D97-AF65-F5344CB8AC3E}">
        <p14:creationId xmlns:p14="http://schemas.microsoft.com/office/powerpoint/2010/main" val="330000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1464" indent="-289024" eaLnBrk="0" hangingPunct="0">
              <a:defRPr>
                <a:solidFill>
                  <a:schemeClr val="tx1"/>
                </a:solidFill>
                <a:latin typeface="Arial" charset="0"/>
                <a:cs typeface="Arial" charset="0"/>
              </a:defRPr>
            </a:lvl2pPr>
            <a:lvl3pPr marL="1156098" indent="-231219" eaLnBrk="0" hangingPunct="0">
              <a:defRPr>
                <a:solidFill>
                  <a:schemeClr val="tx1"/>
                </a:solidFill>
                <a:latin typeface="Arial" charset="0"/>
                <a:cs typeface="Arial" charset="0"/>
              </a:defRPr>
            </a:lvl3pPr>
            <a:lvl4pPr marL="1618538" indent="-231219" eaLnBrk="0" hangingPunct="0">
              <a:defRPr>
                <a:solidFill>
                  <a:schemeClr val="tx1"/>
                </a:solidFill>
                <a:latin typeface="Arial" charset="0"/>
                <a:cs typeface="Arial" charset="0"/>
              </a:defRPr>
            </a:lvl4pPr>
            <a:lvl5pPr marL="2080977" indent="-231219" eaLnBrk="0" hangingPunct="0">
              <a:defRPr>
                <a:solidFill>
                  <a:schemeClr val="tx1"/>
                </a:solidFill>
                <a:latin typeface="Arial" charset="0"/>
                <a:cs typeface="Arial" charset="0"/>
              </a:defRPr>
            </a:lvl5pPr>
            <a:lvl6pPr marL="2543415" indent="-231219" eaLnBrk="0" fontAlgn="base" hangingPunct="0">
              <a:spcBef>
                <a:spcPct val="0"/>
              </a:spcBef>
              <a:spcAft>
                <a:spcPct val="0"/>
              </a:spcAft>
              <a:defRPr>
                <a:solidFill>
                  <a:schemeClr val="tx1"/>
                </a:solidFill>
                <a:latin typeface="Arial" charset="0"/>
                <a:cs typeface="Arial" charset="0"/>
              </a:defRPr>
            </a:lvl6pPr>
            <a:lvl7pPr marL="3005855" indent="-231219" eaLnBrk="0" fontAlgn="base" hangingPunct="0">
              <a:spcBef>
                <a:spcPct val="0"/>
              </a:spcBef>
              <a:spcAft>
                <a:spcPct val="0"/>
              </a:spcAft>
              <a:defRPr>
                <a:solidFill>
                  <a:schemeClr val="tx1"/>
                </a:solidFill>
                <a:latin typeface="Arial" charset="0"/>
                <a:cs typeface="Arial" charset="0"/>
              </a:defRPr>
            </a:lvl7pPr>
            <a:lvl8pPr marL="3468294" indent="-231219" eaLnBrk="0" fontAlgn="base" hangingPunct="0">
              <a:spcBef>
                <a:spcPct val="0"/>
              </a:spcBef>
              <a:spcAft>
                <a:spcPct val="0"/>
              </a:spcAft>
              <a:defRPr>
                <a:solidFill>
                  <a:schemeClr val="tx1"/>
                </a:solidFill>
                <a:latin typeface="Arial" charset="0"/>
                <a:cs typeface="Arial" charset="0"/>
              </a:defRPr>
            </a:lvl8pPr>
            <a:lvl9pPr marL="3930734" indent="-231219"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DE4EB34-78FC-40A7-A6B9-F831903DAC7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4796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851F4-0520-484F-9464-8254D85C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09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C45C1-0D33-49FB-9D6B-CA00D4DC9583}" type="slidenum">
              <a:rPr lang="en-US" smtClean="0"/>
              <a:pPr>
                <a:defRPr/>
              </a:pPr>
              <a:t>12</a:t>
            </a:fld>
            <a:endParaRPr lang="en-US" dirty="0"/>
          </a:p>
        </p:txBody>
      </p:sp>
    </p:spTree>
    <p:extLst>
      <p:ext uri="{BB962C8B-B14F-4D97-AF65-F5344CB8AC3E}">
        <p14:creationId xmlns:p14="http://schemas.microsoft.com/office/powerpoint/2010/main" val="183125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C45E-AA6E-4344-B81E-2706E517E9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0F47D9-BF54-4309-8636-3737B7131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4AE572-5ECF-4982-8083-774504719C05}"/>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5" name="Footer Placeholder 4">
            <a:extLst>
              <a:ext uri="{FF2B5EF4-FFF2-40B4-BE49-F238E27FC236}">
                <a16:creationId xmlns:a16="http://schemas.microsoft.com/office/drawing/2014/main" id="{2ACEC40A-FAE8-4048-814D-814228A02E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466AB7-A7BE-49F3-8AC0-1B4B75701393}"/>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224676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121F-FA06-463B-B490-CBB899EF0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4C2517-F623-45A0-BAC1-61F50A539C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F0D97-91B5-466C-86C1-BFAA8F36F45A}"/>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5" name="Footer Placeholder 4">
            <a:extLst>
              <a:ext uri="{FF2B5EF4-FFF2-40B4-BE49-F238E27FC236}">
                <a16:creationId xmlns:a16="http://schemas.microsoft.com/office/drawing/2014/main" id="{2D83D7A4-24E9-4E1F-8BC0-30A9BFE5D0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AA7D0-5602-4777-83D7-FC7A6EFFAE47}"/>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145199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5FB8D-DF95-41FC-AC84-D239AFD2D7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D150EE-DC63-4B8A-8794-99483AAD29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8F2DD-C321-4960-91BD-DFDCD6190679}"/>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5" name="Footer Placeholder 4">
            <a:extLst>
              <a:ext uri="{FF2B5EF4-FFF2-40B4-BE49-F238E27FC236}">
                <a16:creationId xmlns:a16="http://schemas.microsoft.com/office/drawing/2014/main" id="{15A00FFD-4305-4178-AA7C-2C83CBE46A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3937CB-485F-458F-AAE9-F3A1CCA3C272}"/>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223225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FC33-D04A-40CF-A653-B87FF0D67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E06F1-A4F3-4A7A-8E9F-4B146E45F9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22308-F725-409D-B190-97BAE08741EE}"/>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5" name="Footer Placeholder 4">
            <a:extLst>
              <a:ext uri="{FF2B5EF4-FFF2-40B4-BE49-F238E27FC236}">
                <a16:creationId xmlns:a16="http://schemas.microsoft.com/office/drawing/2014/main" id="{D6A49257-9A47-43B4-8B13-A232469EBD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51752B-1227-4A71-899D-579C500A4145}"/>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369725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2F97-EB0F-4BA4-8B87-CB2B005B8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70EDAE-2FE9-4FCE-BC5D-78E5CB9C4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B017D6-AD40-43FE-BE28-153B3372F96E}"/>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5" name="Footer Placeholder 4">
            <a:extLst>
              <a:ext uri="{FF2B5EF4-FFF2-40B4-BE49-F238E27FC236}">
                <a16:creationId xmlns:a16="http://schemas.microsoft.com/office/drawing/2014/main" id="{309CB60A-35EC-461E-A378-3A84B7B06C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D3DC2E-2FBF-4F74-AF26-65655C232886}"/>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283969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89F3-452B-4303-8C34-890119FA5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7F5E2-24F6-46E3-8652-F584EFE22F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259DB-8598-4386-A007-176DB128B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E756A7-237C-49DD-8EBA-2DD982D5422C}"/>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6" name="Footer Placeholder 5">
            <a:extLst>
              <a:ext uri="{FF2B5EF4-FFF2-40B4-BE49-F238E27FC236}">
                <a16:creationId xmlns:a16="http://schemas.microsoft.com/office/drawing/2014/main" id="{F95DBDD7-D7EA-404D-8331-AD318D30E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E1453-4214-4C63-9471-54A0501AC6FA}"/>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9888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83D0-C8D4-4CA4-8F34-340CD28F6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5D7CD-C012-46F7-ADD7-77E432841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8240B8-8F9E-467A-99F8-A6D16FF768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A8E56B-1BCB-4B5C-8EA3-FD7EB889A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8A6EC0-48E9-4D22-8B85-A3FA6E689B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56E77-537F-4126-905B-1BC8864FB066}"/>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8" name="Footer Placeholder 7">
            <a:extLst>
              <a:ext uri="{FF2B5EF4-FFF2-40B4-BE49-F238E27FC236}">
                <a16:creationId xmlns:a16="http://schemas.microsoft.com/office/drawing/2014/main" id="{676BF6A9-E5BE-4C9F-BA4F-4B3D384712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E8966A0-9FB5-446F-8DC9-DB214DFF8FE4}"/>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23460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C49D-4AE5-424D-91F5-3ED22179A4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8A630B-8DE8-4883-8D23-38F488E4478A}"/>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4" name="Footer Placeholder 3">
            <a:extLst>
              <a:ext uri="{FF2B5EF4-FFF2-40B4-BE49-F238E27FC236}">
                <a16:creationId xmlns:a16="http://schemas.microsoft.com/office/drawing/2014/main" id="{343E6E41-4895-4E08-A88C-76AD327EDA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5DFFF7-6BA6-41C7-9AF5-ABA3F5591FC7}"/>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35976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6945C-D327-4D48-8E1C-213426A80B8C}"/>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3" name="Footer Placeholder 2">
            <a:extLst>
              <a:ext uri="{FF2B5EF4-FFF2-40B4-BE49-F238E27FC236}">
                <a16:creationId xmlns:a16="http://schemas.microsoft.com/office/drawing/2014/main" id="{C0F35228-AC0A-468E-9892-945538AE85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1403CB-EAC2-4DB1-96E3-63A682D84F1D}"/>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312112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F99A-D7DD-436E-820F-9B208F641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9023E-BBEF-442D-8099-480FA0FC8C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9D5F0-1377-416A-A543-02381CB50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E34194-C1C0-4341-BA56-B7254911A768}"/>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6" name="Footer Placeholder 5">
            <a:extLst>
              <a:ext uri="{FF2B5EF4-FFF2-40B4-BE49-F238E27FC236}">
                <a16:creationId xmlns:a16="http://schemas.microsoft.com/office/drawing/2014/main" id="{F34077A7-EE16-451F-BEE6-60B1A23AA4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BD75BC-6FBD-4971-A170-F770BD2AE1CB}"/>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323373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C4D4-131E-46F0-A338-B71DDDBF6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5B601-1D88-4ECF-A924-37DF74BE9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A7FB4B-D11C-4515-9345-D00555BAA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35243F-2E83-48BC-B70D-D9F902EAB502}"/>
              </a:ext>
            </a:extLst>
          </p:cNvPr>
          <p:cNvSpPr>
            <a:spLocks noGrp="1"/>
          </p:cNvSpPr>
          <p:nvPr>
            <p:ph type="dt" sz="half" idx="10"/>
          </p:nvPr>
        </p:nvSpPr>
        <p:spPr/>
        <p:txBody>
          <a:bodyPr/>
          <a:lstStyle/>
          <a:p>
            <a:fld id="{C5EA6E11-CDD9-4AE0-BA8C-DEFEE33EC8B2}" type="datetimeFigureOut">
              <a:rPr lang="en-US" smtClean="0"/>
              <a:t>8/15/2024</a:t>
            </a:fld>
            <a:endParaRPr lang="en-US" dirty="0"/>
          </a:p>
        </p:txBody>
      </p:sp>
      <p:sp>
        <p:nvSpPr>
          <p:cNvPr id="6" name="Footer Placeholder 5">
            <a:extLst>
              <a:ext uri="{FF2B5EF4-FFF2-40B4-BE49-F238E27FC236}">
                <a16:creationId xmlns:a16="http://schemas.microsoft.com/office/drawing/2014/main" id="{80C86BE3-273F-4671-9E01-ABFFEEE9CA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9C5765-2E04-414F-9F44-04DA10CDF201}"/>
              </a:ext>
            </a:extLst>
          </p:cNvPr>
          <p:cNvSpPr>
            <a:spLocks noGrp="1"/>
          </p:cNvSpPr>
          <p:nvPr>
            <p:ph type="sldNum" sz="quarter" idx="12"/>
          </p:nvPr>
        </p:nvSpPr>
        <p:spPr/>
        <p:txBody>
          <a:bodyPr/>
          <a:lstStyle/>
          <a:p>
            <a:fld id="{C561D5FE-9420-48B4-BC80-16537BD8193F}" type="slidenum">
              <a:rPr lang="en-US" smtClean="0"/>
              <a:t>‹#›</a:t>
            </a:fld>
            <a:endParaRPr lang="en-US" dirty="0"/>
          </a:p>
        </p:txBody>
      </p:sp>
    </p:spTree>
    <p:extLst>
      <p:ext uri="{BB962C8B-B14F-4D97-AF65-F5344CB8AC3E}">
        <p14:creationId xmlns:p14="http://schemas.microsoft.com/office/powerpoint/2010/main" val="274437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2630D-D9F8-4D18-92A3-7825B3829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0D9F1D-A225-4ACB-BA40-FEE971B5F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41D2-BE11-40CB-9778-D777BBFC5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A6E11-CDD9-4AE0-BA8C-DEFEE33EC8B2}" type="datetimeFigureOut">
              <a:rPr lang="en-US" smtClean="0"/>
              <a:t>8/15/2024</a:t>
            </a:fld>
            <a:endParaRPr lang="en-US" dirty="0"/>
          </a:p>
        </p:txBody>
      </p:sp>
      <p:sp>
        <p:nvSpPr>
          <p:cNvPr id="5" name="Footer Placeholder 4">
            <a:extLst>
              <a:ext uri="{FF2B5EF4-FFF2-40B4-BE49-F238E27FC236}">
                <a16:creationId xmlns:a16="http://schemas.microsoft.com/office/drawing/2014/main" id="{5250EE7B-9971-4DCE-94CA-96A2C617A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9C1FA6-1720-44EE-BF0C-EC66F6952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1D5FE-9420-48B4-BC80-16537BD8193F}" type="slidenum">
              <a:rPr lang="en-US" smtClean="0"/>
              <a:t>‹#›</a:t>
            </a:fld>
            <a:endParaRPr lang="en-US" dirty="0"/>
          </a:p>
        </p:txBody>
      </p:sp>
    </p:spTree>
    <p:extLst>
      <p:ext uri="{BB962C8B-B14F-4D97-AF65-F5344CB8AC3E}">
        <p14:creationId xmlns:p14="http://schemas.microsoft.com/office/powerpoint/2010/main" val="256350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ealth.equityoffice@msdh.ms.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mailto:Nikki.Johnson@msdh.ms.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43" name="Group 32">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4"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dirty="0"/>
            </a:p>
          </p:txBody>
        </p:sp>
        <p:sp>
          <p:nvSpPr>
            <p:cNvPr id="35" name="Oval 34">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dirty="0"/>
            </a:p>
          </p:txBody>
        </p:sp>
        <p:sp>
          <p:nvSpPr>
            <p:cNvPr id="36"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dirty="0"/>
            </a:p>
          </p:txBody>
        </p:sp>
      </p:grpSp>
      <p:sp>
        <p:nvSpPr>
          <p:cNvPr id="38" name="Rectangle 37">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14CE2FE-F500-491A-9CB6-6CE8634A4175}"/>
              </a:ext>
            </a:extLst>
          </p:cNvPr>
          <p:cNvSpPr>
            <a:spLocks noGrp="1"/>
          </p:cNvSpPr>
          <p:nvPr>
            <p:ph type="ctrTitle"/>
          </p:nvPr>
        </p:nvSpPr>
        <p:spPr>
          <a:xfrm>
            <a:off x="1524000" y="2776538"/>
            <a:ext cx="9144000" cy="1381188"/>
          </a:xfrm>
        </p:spPr>
        <p:txBody>
          <a:bodyPr anchor="ctr">
            <a:normAutofit/>
          </a:bodyPr>
          <a:lstStyle/>
          <a:p>
            <a:r>
              <a:rPr lang="en-US" sz="3700" b="1" dirty="0">
                <a:solidFill>
                  <a:schemeClr val="bg2"/>
                </a:solidFill>
              </a:rPr>
              <a:t>Office of Preventive Health and Health Equity</a:t>
            </a:r>
            <a:br>
              <a:rPr lang="en-US" sz="3700" b="1" dirty="0">
                <a:solidFill>
                  <a:schemeClr val="bg2"/>
                </a:solidFill>
              </a:rPr>
            </a:br>
            <a:r>
              <a:rPr lang="en-US" sz="4000" b="1" dirty="0">
                <a:solidFill>
                  <a:schemeClr val="accent1">
                    <a:lumMod val="50000"/>
                  </a:schemeClr>
                </a:solidFill>
                <a:effectLst/>
                <a:latin typeface="Century Gothic" panose="020B0502020202020204" pitchFamily="34" charset="0"/>
                <a:ea typeface="Times New Roman" panose="02020603050405020304" pitchFamily="18" charset="0"/>
                <a:cs typeface="Calibri" panose="020F0502020204030204" pitchFamily="34" charset="0"/>
              </a:rPr>
              <a:t>“Office of Health Equity</a:t>
            </a:r>
            <a:endParaRPr lang="en-US" sz="4000" b="1" dirty="0">
              <a:solidFill>
                <a:schemeClr val="accent1">
                  <a:lumMod val="50000"/>
                </a:schemeClr>
              </a:solidFill>
            </a:endParaRPr>
          </a:p>
        </p:txBody>
      </p:sp>
      <p:sp>
        <p:nvSpPr>
          <p:cNvPr id="6" name="Subtitle 2">
            <a:extLst>
              <a:ext uri="{FF2B5EF4-FFF2-40B4-BE49-F238E27FC236}">
                <a16:creationId xmlns:a16="http://schemas.microsoft.com/office/drawing/2014/main" id="{6A4A6DEE-D247-438F-FFC4-CCC13E8886A9}"/>
              </a:ext>
            </a:extLst>
          </p:cNvPr>
          <p:cNvSpPr txBox="1">
            <a:spLocks/>
          </p:cNvSpPr>
          <p:nvPr/>
        </p:nvSpPr>
        <p:spPr>
          <a:xfrm>
            <a:off x="3659070" y="4522354"/>
            <a:ext cx="4373461" cy="14708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Nikki Johnson, DrPH, MPH</a:t>
            </a:r>
          </a:p>
          <a:p>
            <a:r>
              <a:rPr lang="en-US" sz="1800" dirty="0"/>
              <a:t>Director, Special Projects, Office of Preventive Health and Health Equity</a:t>
            </a:r>
          </a:p>
          <a:p>
            <a:r>
              <a:rPr lang="en-US" sz="1800" dirty="0">
                <a:ea typeface="Times New Roman" panose="02020603050405020304" pitchFamily="18" charset="0"/>
                <a:cs typeface="Times New Roman" panose="02020603050405020304" pitchFamily="18" charset="0"/>
              </a:rPr>
              <a:t>COVID-19, Health Disparity Response Unit</a:t>
            </a:r>
          </a:p>
          <a:p>
            <a:r>
              <a:rPr lang="en-US" sz="1800" dirty="0"/>
              <a:t>Coordinator, Preventive Health and Health Services CDC Block Grant</a:t>
            </a:r>
          </a:p>
          <a:p>
            <a:endParaRPr lang="en-US" sz="1800" dirty="0"/>
          </a:p>
          <a:p>
            <a:endParaRPr lang="en-US" sz="1800" dirty="0"/>
          </a:p>
          <a:p>
            <a:endParaRPr lang="en-US" sz="1800" dirty="0"/>
          </a:p>
        </p:txBody>
      </p:sp>
      <p:sp>
        <p:nvSpPr>
          <p:cNvPr id="5" name="Subtitle 4">
            <a:extLst>
              <a:ext uri="{FF2B5EF4-FFF2-40B4-BE49-F238E27FC236}">
                <a16:creationId xmlns:a16="http://schemas.microsoft.com/office/drawing/2014/main" id="{0C37E0E0-FF7E-23C4-6DFE-65C2362CA31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552832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947956"/>
            <a:ext cx="3282696" cy="5257800"/>
          </a:xfrm>
        </p:spPr>
        <p:txBody>
          <a:bodyPr>
            <a:normAutofit/>
          </a:bodyPr>
          <a:lstStyle/>
          <a:p>
            <a:r>
              <a:rPr lang="en-US" b="1" dirty="0">
                <a:solidFill>
                  <a:schemeClr val="bg1"/>
                </a:solidFill>
              </a:rPr>
              <a:t>Emergency Response</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2400" dirty="0">
                <a:effectLst/>
                <a:latin typeface="Times New Roman" panose="02020603050405020304" pitchFamily="18" charset="0"/>
                <a:ea typeface="Times New Roman" panose="02020603050405020304" pitchFamily="18" charset="0"/>
              </a:rPr>
              <a:t>Health Equity serves on the agency’s Incident Command and Senior Advisory Committee. </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2400" dirty="0">
                <a:effectLst/>
                <a:latin typeface="Times New Roman" panose="02020603050405020304" pitchFamily="18" charset="0"/>
                <a:ea typeface="Times New Roman" panose="02020603050405020304" pitchFamily="18" charset="0"/>
              </a:rPr>
              <a:t>Work with incident personnel and organizations that are assisting or cooperating with public health emergencies. Contributing to an incident’s prevention, protection, mitigation, response, and recovery.   </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2400" dirty="0">
                <a:effectLst/>
                <a:latin typeface="Times New Roman" panose="02020603050405020304" pitchFamily="18" charset="0"/>
                <a:ea typeface="Times New Roman" panose="02020603050405020304" pitchFamily="18" charset="0"/>
              </a:rPr>
              <a:t>Health Equity serves as a link and liaison between health and social services programs and communities to provide timely and effective information during public health emergencies. </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79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947956"/>
            <a:ext cx="3282696" cy="5257800"/>
          </a:xfrm>
        </p:spPr>
        <p:txBody>
          <a:bodyPr>
            <a:normAutofit/>
          </a:bodyPr>
          <a:lstStyle/>
          <a:p>
            <a:pPr algn="ctr"/>
            <a:r>
              <a:rPr lang="en-US" sz="8000" b="1" dirty="0">
                <a:solidFill>
                  <a:schemeClr val="bg1"/>
                </a:solidFill>
              </a:rPr>
              <a:t>CEAL</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kumimoji="0" lang="en-US" sz="2400" b="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Objectives:</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kumimoji="0" lang="en-US" b="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Advance health and well-being of Mississippi’s populations are experiencing racial, ethnic, and socioeconomic disparities.</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dirty="0">
                <a:solidFill>
                  <a:prstClr val="black"/>
                </a:solidFill>
                <a:latin typeface="Times New Roman" panose="02020603050405020304" pitchFamily="18" charset="0"/>
                <a:cs typeface="Times New Roman" panose="02020603050405020304" pitchFamily="18" charset="0"/>
              </a:rPr>
              <a:t>Enhance the resilience and power within communities to disseminate and implement evidence-based interventions.</a:t>
            </a:r>
            <a:endParaRPr kumimoji="0" lang="en-US" b="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endParaRP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kumimoji="0" lang="en-US" sz="2400" b="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Focus on improving maternal health outcomes, especially among Black women. The project seeks to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45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Contact Information </a:t>
            </a:r>
          </a:p>
        </p:txBody>
      </p:sp>
      <p:sp>
        <p:nvSpPr>
          <p:cNvPr id="6" name="Subtitle 5"/>
          <p:cNvSpPr>
            <a:spLocks noGrp="1"/>
          </p:cNvSpPr>
          <p:nvPr>
            <p:ph sz="half" idx="1"/>
          </p:nvPr>
        </p:nvSpPr>
        <p:spPr>
          <a:xfrm>
            <a:off x="0" y="2101048"/>
            <a:ext cx="4639055" cy="3785419"/>
          </a:xfrm>
        </p:spPr>
        <p:txBody>
          <a:bodyPr vert="horz" lIns="91440" tIns="45720" rIns="91440" bIns="45720" rtlCol="0">
            <a:normAutofit/>
          </a:bodyPr>
          <a:lstStyle/>
          <a:p>
            <a:pPr marL="0">
              <a:spcBef>
                <a:spcPts val="0"/>
              </a:spcBef>
              <a:spcAft>
                <a:spcPts val="600"/>
              </a:spcAft>
            </a:pPr>
            <a:endParaRPr lang="en-US" sz="1700" dirty="0"/>
          </a:p>
          <a:p>
            <a:pPr marL="0" indent="0" algn="ctr">
              <a:spcBef>
                <a:spcPts val="0"/>
              </a:spcBef>
              <a:spcAft>
                <a:spcPts val="600"/>
              </a:spcAft>
              <a:buNone/>
            </a:pPr>
            <a:r>
              <a:rPr lang="en-US" dirty="0"/>
              <a:t>Office of Health Equity</a:t>
            </a:r>
          </a:p>
          <a:p>
            <a:pPr marL="0" indent="0" algn="ctr">
              <a:spcBef>
                <a:spcPts val="0"/>
              </a:spcBef>
              <a:spcAft>
                <a:spcPts val="600"/>
              </a:spcAft>
              <a:buNone/>
            </a:pPr>
            <a:r>
              <a:rPr lang="en-US" dirty="0"/>
              <a:t>601-206-1050</a:t>
            </a:r>
          </a:p>
          <a:p>
            <a:pPr marL="0" indent="0" algn="ctr">
              <a:spcBef>
                <a:spcPts val="0"/>
              </a:spcBef>
              <a:spcAft>
                <a:spcPts val="600"/>
              </a:spcAft>
              <a:buNone/>
            </a:pPr>
            <a:r>
              <a:rPr lang="en-US" sz="2400" dirty="0">
                <a:hlinkClick r:id="rId3"/>
              </a:rPr>
              <a:t>health.equityoffice@msdh.ms.gov</a:t>
            </a:r>
            <a:endParaRPr lang="en-US" sz="2400" dirty="0"/>
          </a:p>
          <a:p>
            <a:pPr marL="0" indent="0" algn="ctr">
              <a:spcBef>
                <a:spcPts val="0"/>
              </a:spcBef>
              <a:spcAft>
                <a:spcPts val="600"/>
              </a:spcAft>
              <a:buNone/>
            </a:pPr>
            <a:r>
              <a:rPr lang="en-US" sz="2400" dirty="0">
                <a:hlinkClick r:id="rId4"/>
              </a:rPr>
              <a:t>Nikki.Johnson@msdh.ms.gov</a:t>
            </a:r>
            <a:endParaRPr lang="en-US" sz="2400" dirty="0"/>
          </a:p>
          <a:p>
            <a:pPr marL="0" indent="0" algn="ctr">
              <a:spcBef>
                <a:spcPts val="0"/>
              </a:spcBef>
              <a:spcAft>
                <a:spcPts val="600"/>
              </a:spcAft>
              <a:buNone/>
            </a:pPr>
            <a:endParaRPr lang="en-US" sz="2000" dirty="0"/>
          </a:p>
          <a:p>
            <a:pPr marL="0" indent="0" algn="ctr">
              <a:spcBef>
                <a:spcPts val="0"/>
              </a:spcBef>
              <a:spcAft>
                <a:spcPts val="600"/>
              </a:spcAft>
              <a:buNone/>
            </a:pPr>
            <a:endParaRPr lang="en-US" sz="2000" dirty="0"/>
          </a:p>
          <a:p>
            <a:pPr marL="0" indent="0" algn="ctr">
              <a:spcBef>
                <a:spcPts val="0"/>
              </a:spcBef>
              <a:spcAft>
                <a:spcPts val="600"/>
              </a:spcAft>
              <a:buNone/>
            </a:pPr>
            <a:endParaRPr lang="en-US" sz="2000" dirty="0"/>
          </a:p>
          <a:p>
            <a:pPr marL="0">
              <a:spcBef>
                <a:spcPts val="0"/>
              </a:spcBef>
              <a:spcAft>
                <a:spcPts val="600"/>
              </a:spcAft>
            </a:pPr>
            <a:endParaRPr lang="en-US" sz="17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405862" y="1102410"/>
            <a:ext cx="6019331" cy="4649933"/>
          </a:xfrm>
          <a:prstGeom prst="rect">
            <a:avLst/>
          </a:prstGeom>
          <a:effectLst/>
        </p:spPr>
      </p:pic>
    </p:spTree>
    <p:extLst>
      <p:ext uri="{BB962C8B-B14F-4D97-AF65-F5344CB8AC3E}">
        <p14:creationId xmlns:p14="http://schemas.microsoft.com/office/powerpoint/2010/main" val="358136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388340931"/>
              </p:ext>
            </p:extLst>
          </p:nvPr>
        </p:nvGraphicFramePr>
        <p:xfrm>
          <a:off x="1491448" y="365464"/>
          <a:ext cx="5867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Research is Key to Tackling Health Disparities | Research!America">
            <a:extLst>
              <a:ext uri="{FF2B5EF4-FFF2-40B4-BE49-F238E27FC236}">
                <a16:creationId xmlns:a16="http://schemas.microsoft.com/office/drawing/2014/main" id="{EDAD8BB6-AC03-43F5-AC0F-D5BC892D52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1743" y="1759979"/>
            <a:ext cx="2920985" cy="269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2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947956"/>
            <a:ext cx="3282696" cy="5257800"/>
          </a:xfrm>
        </p:spPr>
        <p:txBody>
          <a:bodyPr>
            <a:normAutofit/>
          </a:bodyPr>
          <a:lstStyle/>
          <a:p>
            <a:r>
              <a:rPr lang="en-US" b="1" dirty="0">
                <a:solidFill>
                  <a:schemeClr val="bg1"/>
                </a:solidFill>
              </a:rPr>
              <a:t>Community-based Initiatives</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Goal is to expand the capacity of MSDH to address health disparities related to the social determinants of health and advance overall health equity within the state.</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emonstration projects aimed at allowing Mississippi residents the opportunity to attain their full health potential (i.e., achieve health equity).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2000"/>
              </a:spcBef>
              <a:spcAft>
                <a:spcPct val="0"/>
              </a:spcAft>
              <a:buClr>
                <a:srgbClr val="008498"/>
              </a:buClr>
              <a:buSzPct val="75000"/>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18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947956"/>
            <a:ext cx="3282696" cy="5257800"/>
          </a:xfrm>
        </p:spPr>
        <p:txBody>
          <a:bodyPr>
            <a:normAutofit/>
          </a:bodyPr>
          <a:lstStyle/>
          <a:p>
            <a:r>
              <a:rPr lang="en-US" b="1" dirty="0">
                <a:solidFill>
                  <a:schemeClr val="bg1"/>
                </a:solidFill>
              </a:rPr>
              <a:t>Awardees </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2000"/>
              </a:spcBef>
              <a:spcAft>
                <a:spcPct val="0"/>
              </a:spcAft>
              <a:buClr>
                <a:srgbClr val="008498"/>
              </a:buClr>
              <a:buSzPct val="75000"/>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B9A7E11-447A-CC39-A9BE-A3119DE92946}"/>
              </a:ext>
            </a:extLst>
          </p:cNvPr>
          <p:cNvGraphicFramePr>
            <a:graphicFrameLocks noGrp="1"/>
          </p:cNvGraphicFramePr>
          <p:nvPr/>
        </p:nvGraphicFramePr>
        <p:xfrm>
          <a:off x="5678630" y="640847"/>
          <a:ext cx="5488133" cy="5564908"/>
        </p:xfrm>
        <a:graphic>
          <a:graphicData uri="http://schemas.openxmlformats.org/drawingml/2006/table">
            <a:tbl>
              <a:tblPr firstRow="1" firstCol="1" bandRow="1">
                <a:tableStyleId>{5C22544A-7EE6-4342-B048-85BDC9FD1C3A}</a:tableStyleId>
              </a:tblPr>
              <a:tblGrid>
                <a:gridCol w="5488133">
                  <a:extLst>
                    <a:ext uri="{9D8B030D-6E8A-4147-A177-3AD203B41FA5}">
                      <a16:colId xmlns:a16="http://schemas.microsoft.com/office/drawing/2014/main" val="2523218334"/>
                    </a:ext>
                  </a:extLst>
                </a:gridCol>
              </a:tblGrid>
              <a:tr h="442787">
                <a:tc>
                  <a:txBody>
                    <a:bodyPr/>
                    <a:lstStyle/>
                    <a:p>
                      <a:pPr marL="0" marR="0">
                        <a:lnSpc>
                          <a:spcPct val="107000"/>
                        </a:lnSpc>
                        <a:spcBef>
                          <a:spcPts val="0"/>
                        </a:spcBef>
                        <a:spcAft>
                          <a:spcPts val="0"/>
                        </a:spcAft>
                      </a:pPr>
                      <a:r>
                        <a:rPr lang="en-US" sz="2000" dirty="0">
                          <a:effectLst/>
                        </a:rPr>
                        <a:t>Boat People S.O.S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3089511067"/>
                  </a:ext>
                </a:extLst>
              </a:tr>
              <a:tr h="442787">
                <a:tc>
                  <a:txBody>
                    <a:bodyPr/>
                    <a:lstStyle/>
                    <a:p>
                      <a:pPr marL="0" marR="0">
                        <a:lnSpc>
                          <a:spcPct val="107000"/>
                        </a:lnSpc>
                        <a:spcBef>
                          <a:spcPts val="0"/>
                        </a:spcBef>
                        <a:spcAft>
                          <a:spcPts val="0"/>
                        </a:spcAft>
                      </a:pPr>
                      <a:r>
                        <a:rPr lang="en-US" sz="2000" dirty="0">
                          <a:effectLst/>
                        </a:rPr>
                        <a:t>Central Mississippi, Inc.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4261570226"/>
                  </a:ext>
                </a:extLst>
              </a:tr>
              <a:tr h="442787">
                <a:tc>
                  <a:txBody>
                    <a:bodyPr/>
                    <a:lstStyle/>
                    <a:p>
                      <a:pPr marL="0" marR="0">
                        <a:lnSpc>
                          <a:spcPct val="107000"/>
                        </a:lnSpc>
                        <a:spcBef>
                          <a:spcPts val="0"/>
                        </a:spcBef>
                        <a:spcAft>
                          <a:spcPts val="0"/>
                        </a:spcAft>
                      </a:pPr>
                      <a:r>
                        <a:rPr lang="en-US" sz="2000" dirty="0">
                          <a:effectLst/>
                        </a:rPr>
                        <a:t>El Pueblo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3823622372"/>
                  </a:ext>
                </a:extLst>
              </a:tr>
              <a:tr h="694251">
                <a:tc>
                  <a:txBody>
                    <a:bodyPr/>
                    <a:lstStyle/>
                    <a:p>
                      <a:pPr marL="0" marR="0">
                        <a:lnSpc>
                          <a:spcPct val="107000"/>
                        </a:lnSpc>
                        <a:spcBef>
                          <a:spcPts val="0"/>
                        </a:spcBef>
                        <a:spcAft>
                          <a:spcPts val="0"/>
                        </a:spcAft>
                      </a:pPr>
                      <a:r>
                        <a:rPr lang="en-US" sz="2000" dirty="0">
                          <a:effectLst/>
                        </a:rPr>
                        <a:t>Fannie Lou Hamer Breast Cancer Foundation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2553684837"/>
                  </a:ext>
                </a:extLst>
              </a:tr>
              <a:tr h="442787">
                <a:tc>
                  <a:txBody>
                    <a:bodyPr/>
                    <a:lstStyle/>
                    <a:p>
                      <a:pPr marL="0" marR="0">
                        <a:lnSpc>
                          <a:spcPct val="107000"/>
                        </a:lnSpc>
                        <a:spcBef>
                          <a:spcPts val="0"/>
                        </a:spcBef>
                        <a:spcAft>
                          <a:spcPts val="0"/>
                        </a:spcAft>
                      </a:pPr>
                      <a:r>
                        <a:rPr lang="en-US" sz="2000" dirty="0">
                          <a:effectLst/>
                        </a:rPr>
                        <a:t>Jackson State University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268904916"/>
                  </a:ext>
                </a:extLst>
              </a:tr>
              <a:tr h="442787">
                <a:tc>
                  <a:txBody>
                    <a:bodyPr/>
                    <a:lstStyle/>
                    <a:p>
                      <a:pPr marL="0" marR="0">
                        <a:lnSpc>
                          <a:spcPct val="107000"/>
                        </a:lnSpc>
                        <a:spcBef>
                          <a:spcPts val="0"/>
                        </a:spcBef>
                        <a:spcAft>
                          <a:spcPts val="0"/>
                        </a:spcAft>
                      </a:pPr>
                      <a:r>
                        <a:rPr lang="en-US" sz="2000" dirty="0">
                          <a:effectLst/>
                        </a:rPr>
                        <a:t>Mississippi Immigrants' Rights Alliance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2901024127"/>
                  </a:ext>
                </a:extLst>
              </a:tr>
              <a:tr h="442787">
                <a:tc>
                  <a:txBody>
                    <a:bodyPr/>
                    <a:lstStyle/>
                    <a:p>
                      <a:pPr marL="0" marR="0">
                        <a:lnSpc>
                          <a:spcPct val="107000"/>
                        </a:lnSpc>
                        <a:spcBef>
                          <a:spcPts val="0"/>
                        </a:spcBef>
                        <a:spcAft>
                          <a:spcPts val="0"/>
                        </a:spcAft>
                      </a:pPr>
                      <a:r>
                        <a:rPr lang="en-US" sz="2000" dirty="0">
                          <a:effectLst/>
                        </a:rPr>
                        <a:t>Mississippi Minority Farmers Alliance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4274179538"/>
                  </a:ext>
                </a:extLst>
              </a:tr>
              <a:tr h="442787">
                <a:tc>
                  <a:txBody>
                    <a:bodyPr/>
                    <a:lstStyle/>
                    <a:p>
                      <a:pPr marL="0" marR="0">
                        <a:lnSpc>
                          <a:spcPct val="107000"/>
                        </a:lnSpc>
                        <a:spcBef>
                          <a:spcPts val="0"/>
                        </a:spcBef>
                        <a:spcAft>
                          <a:spcPts val="0"/>
                        </a:spcAft>
                      </a:pPr>
                      <a:r>
                        <a:rPr lang="en-US" sz="2000" dirty="0">
                          <a:effectLst/>
                        </a:rPr>
                        <a:t>Mom.ME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3397387067"/>
                  </a:ext>
                </a:extLst>
              </a:tr>
              <a:tr h="442787">
                <a:tc>
                  <a:txBody>
                    <a:bodyPr/>
                    <a:lstStyle/>
                    <a:p>
                      <a:pPr marL="0" marR="0">
                        <a:lnSpc>
                          <a:spcPct val="107000"/>
                        </a:lnSpc>
                        <a:spcBef>
                          <a:spcPts val="0"/>
                        </a:spcBef>
                        <a:spcAft>
                          <a:spcPts val="0"/>
                        </a:spcAft>
                      </a:pPr>
                      <a:r>
                        <a:rPr lang="en-US" sz="2000" dirty="0">
                          <a:effectLst/>
                        </a:rPr>
                        <a:t>Operation Shoestring, INC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286359445"/>
                  </a:ext>
                </a:extLst>
              </a:tr>
              <a:tr h="442787">
                <a:tc>
                  <a:txBody>
                    <a:bodyPr/>
                    <a:lstStyle/>
                    <a:p>
                      <a:pPr marL="0" marR="0">
                        <a:lnSpc>
                          <a:spcPct val="107000"/>
                        </a:lnSpc>
                        <a:spcBef>
                          <a:spcPts val="0"/>
                        </a:spcBef>
                        <a:spcAft>
                          <a:spcPts val="0"/>
                        </a:spcAft>
                      </a:pPr>
                      <a:r>
                        <a:rPr lang="en-US" sz="2000" dirty="0">
                          <a:effectLst/>
                        </a:rPr>
                        <a:t>Refill Cafe dba Refill Jackson Initiative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284322428"/>
                  </a:ext>
                </a:extLst>
              </a:tr>
              <a:tr h="442787">
                <a:tc>
                  <a:txBody>
                    <a:bodyPr/>
                    <a:lstStyle/>
                    <a:p>
                      <a:pPr marL="0" marR="0">
                        <a:lnSpc>
                          <a:spcPct val="107000"/>
                        </a:lnSpc>
                        <a:spcBef>
                          <a:spcPts val="0"/>
                        </a:spcBef>
                        <a:spcAft>
                          <a:spcPts val="0"/>
                        </a:spcAft>
                      </a:pPr>
                      <a:r>
                        <a:rPr lang="en-US" sz="2000" dirty="0">
                          <a:effectLst/>
                        </a:rPr>
                        <a:t>The Church Triumphant Global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4151445947"/>
                  </a:ext>
                </a:extLst>
              </a:tr>
              <a:tr h="442787">
                <a:tc>
                  <a:txBody>
                    <a:bodyPr/>
                    <a:lstStyle/>
                    <a:p>
                      <a:pPr marL="0" marR="0">
                        <a:lnSpc>
                          <a:spcPct val="107000"/>
                        </a:lnSpc>
                        <a:spcBef>
                          <a:spcPts val="0"/>
                        </a:spcBef>
                        <a:spcAft>
                          <a:spcPts val="0"/>
                        </a:spcAft>
                      </a:pPr>
                      <a:r>
                        <a:rPr lang="en-US" sz="2000" dirty="0">
                          <a:effectLst/>
                        </a:rPr>
                        <a:t>University of Mississippi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29438856"/>
                  </a:ext>
                </a:extLst>
              </a:tr>
            </a:tbl>
          </a:graphicData>
        </a:graphic>
      </p:graphicFrame>
    </p:spTree>
    <p:extLst>
      <p:ext uri="{BB962C8B-B14F-4D97-AF65-F5344CB8AC3E}">
        <p14:creationId xmlns:p14="http://schemas.microsoft.com/office/powerpoint/2010/main" val="268459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947956"/>
            <a:ext cx="3282696" cy="5257800"/>
          </a:xfrm>
        </p:spPr>
        <p:txBody>
          <a:bodyPr>
            <a:normAutofit/>
          </a:bodyPr>
          <a:lstStyle/>
          <a:p>
            <a:r>
              <a:rPr lang="en-US" b="1" dirty="0">
                <a:solidFill>
                  <a:schemeClr val="bg1"/>
                </a:solidFill>
              </a:rPr>
              <a:t>Faith-based Initiatives </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Goal is to expand the capacity of churches with health ministries to enhance and increase knowledge as it pertains to preventive health and addressing the needs of congregates and the broader community.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2000"/>
              </a:spcBef>
              <a:spcAft>
                <a:spcPct val="0"/>
              </a:spcAft>
              <a:buClr>
                <a:srgbClr val="008498"/>
              </a:buClr>
              <a:buSzPct val="75000"/>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43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947956"/>
            <a:ext cx="3282696" cy="5257800"/>
          </a:xfrm>
        </p:spPr>
        <p:txBody>
          <a:bodyPr>
            <a:normAutofit/>
          </a:bodyPr>
          <a:lstStyle/>
          <a:p>
            <a:pPr algn="ctr"/>
            <a:r>
              <a:rPr lang="en-US" b="1" dirty="0">
                <a:solidFill>
                  <a:schemeClr val="bg1"/>
                </a:solidFill>
              </a:rPr>
              <a:t>Language Access</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466814"/>
            <a:ext cx="6024654" cy="5257800"/>
          </a:xfrm>
        </p:spPr>
        <p:txBody>
          <a:bodyPr anchor="ctr">
            <a:normAutofit/>
          </a:bodyPr>
          <a:lstStyle/>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Interpretation and Translation Services for the agency</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dirty="0">
                <a:solidFill>
                  <a:prstClr val="black"/>
                </a:solidFill>
                <a:latin typeface="Times New Roman" panose="02020603050405020304" pitchFamily="18" charset="0"/>
                <a:cs typeface="Times New Roman" panose="02020603050405020304" pitchFamily="18" charset="0"/>
              </a:rPr>
              <a:t>Trainings</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Hispanic Task Force</a:t>
            </a:r>
          </a:p>
          <a:p>
            <a:pPr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dirty="0">
                <a:solidFill>
                  <a:prstClr val="black"/>
                </a:solidFill>
                <a:latin typeface="Times New Roman" panose="02020603050405020304" pitchFamily="18" charset="0"/>
                <a:cs typeface="Times New Roman" panose="02020603050405020304" pitchFamily="18" charset="0"/>
              </a:rPr>
              <a:t>Vietnamese Task Force</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53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713232" y="912727"/>
            <a:ext cx="3282696" cy="5257800"/>
          </a:xfrm>
        </p:spPr>
        <p:txBody>
          <a:bodyPr>
            <a:normAutofit/>
          </a:bodyPr>
          <a:lstStyle/>
          <a:p>
            <a:r>
              <a:rPr lang="en-US" b="1" dirty="0">
                <a:solidFill>
                  <a:schemeClr val="bg1"/>
                </a:solidFill>
              </a:rPr>
              <a:t>Community and Medical Interpreter Training</a:t>
            </a:r>
            <a:br>
              <a:rPr lang="en-US" b="1" dirty="0">
                <a:solidFill>
                  <a:schemeClr val="bg1"/>
                </a:solidFill>
              </a:rPr>
            </a:br>
            <a:endParaRPr lang="en-US" b="1" dirty="0">
              <a:solidFill>
                <a:schemeClr val="bg1"/>
              </a:solidFill>
            </a:endParaRPr>
          </a:p>
        </p:txBody>
      </p:sp>
      <p:pic>
        <p:nvPicPr>
          <p:cNvPr id="4" name="Content Placeholder 3">
            <a:extLst>
              <a:ext uri="{FF2B5EF4-FFF2-40B4-BE49-F238E27FC236}">
                <a16:creationId xmlns:a16="http://schemas.microsoft.com/office/drawing/2014/main" id="{865B73E0-D580-291B-06A4-19B358B771E7}"/>
              </a:ext>
            </a:extLst>
          </p:cNvPr>
          <p:cNvPicPr>
            <a:picLocks noGrp="1" noChangeAspect="1"/>
          </p:cNvPicPr>
          <p:nvPr>
            <p:ph idx="1"/>
          </p:nvPr>
        </p:nvPicPr>
        <p:blipFill>
          <a:blip r:embed="rId3"/>
          <a:stretch>
            <a:fillRect/>
          </a:stretch>
        </p:blipFill>
        <p:spPr>
          <a:xfrm>
            <a:off x="5732011" y="3541627"/>
            <a:ext cx="5285690" cy="3214695"/>
          </a:xfrm>
          <a:prstGeom prst="rect">
            <a:avLst/>
          </a:prstGeom>
        </p:spPr>
      </p:pic>
      <p:pic>
        <p:nvPicPr>
          <p:cNvPr id="5" name="Picture 4">
            <a:extLst>
              <a:ext uri="{FF2B5EF4-FFF2-40B4-BE49-F238E27FC236}">
                <a16:creationId xmlns:a16="http://schemas.microsoft.com/office/drawing/2014/main" id="{BFD8B593-EB0C-24B9-CB13-64F882CFA997}"/>
              </a:ext>
            </a:extLst>
          </p:cNvPr>
          <p:cNvPicPr>
            <a:picLocks noChangeAspect="1"/>
          </p:cNvPicPr>
          <p:nvPr/>
        </p:nvPicPr>
        <p:blipFill>
          <a:blip r:embed="rId4"/>
          <a:stretch>
            <a:fillRect/>
          </a:stretch>
        </p:blipFill>
        <p:spPr>
          <a:xfrm>
            <a:off x="5806973" y="101678"/>
            <a:ext cx="5285690" cy="3214695"/>
          </a:xfrm>
          <a:prstGeom prst="rect">
            <a:avLst/>
          </a:prstGeom>
        </p:spPr>
      </p:pic>
    </p:spTree>
    <p:extLst>
      <p:ext uri="{BB962C8B-B14F-4D97-AF65-F5344CB8AC3E}">
        <p14:creationId xmlns:p14="http://schemas.microsoft.com/office/powerpoint/2010/main" val="152555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0"/>
            <a:ext cx="3282696" cy="5257800"/>
          </a:xfrm>
        </p:spPr>
        <p:txBody>
          <a:bodyPr>
            <a:normAutofit/>
          </a:bodyPr>
          <a:lstStyle/>
          <a:p>
            <a:r>
              <a:rPr lang="en-US" b="1" dirty="0">
                <a:solidFill>
                  <a:schemeClr val="bg1"/>
                </a:solidFill>
              </a:rPr>
              <a:t>Health Equity Training Series</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marL="228600" marR="0" lvl="0" indent="-228600" algn="l" defTabSz="914400" rtl="0" eaLnBrk="0" fontAlgn="base" latinLnBrk="0" hangingPunct="0">
              <a:lnSpc>
                <a:spcPct val="100000"/>
              </a:lnSpc>
              <a:spcBef>
                <a:spcPts val="2000"/>
              </a:spcBef>
              <a:spcAft>
                <a:spcPct val="0"/>
              </a:spcAft>
              <a:buClr>
                <a:srgbClr val="008498"/>
              </a:buClr>
              <a:buSzPct val="75000"/>
              <a:buFont typeface="Wingdings" panose="05000000000000000000" pitchFamily="2" charset="2"/>
              <a:buChar char="n"/>
              <a:tabLst/>
              <a:defRPr/>
            </a:pPr>
            <a:r>
              <a:rPr lang="en-US" sz="2000" dirty="0">
                <a:solidFill>
                  <a:prstClr val="black"/>
                </a:solidFill>
                <a:latin typeface="Times New Roman" panose="02020603050405020304" pitchFamily="18" charset="0"/>
                <a:cs typeface="Times New Roman" panose="02020603050405020304" pitchFamily="18" charset="0"/>
              </a:rPr>
              <a:t>A series of 5-modules that develop the capacity to communicate a social, economic, and environmental approach to health experiences and outcomes. Participants increase health equity competency and identify opportunities to operationalize strategies to advance health equity in everyday work activities. </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1600" dirty="0">
                <a:solidFill>
                  <a:prstClr val="black"/>
                </a:solidFill>
                <a:latin typeface="Times New Roman" panose="02020603050405020304" pitchFamily="18" charset="0"/>
                <a:cs typeface="Times New Roman" panose="02020603050405020304" pitchFamily="18" charset="0"/>
              </a:rPr>
              <a:t>Module 1: What is Health Equity</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1600" dirty="0">
                <a:solidFill>
                  <a:prstClr val="black"/>
                </a:solidFill>
                <a:latin typeface="Times New Roman" panose="02020603050405020304" pitchFamily="18" charset="0"/>
                <a:cs typeface="Times New Roman" panose="02020603050405020304" pitchFamily="18" charset="0"/>
              </a:rPr>
              <a:t>Module 2: Defining Social Determinants of Health</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1600" dirty="0">
                <a:solidFill>
                  <a:prstClr val="black"/>
                </a:solidFill>
                <a:latin typeface="Times New Roman" panose="02020603050405020304" pitchFamily="18" charset="0"/>
                <a:cs typeface="Times New Roman" panose="02020603050405020304" pitchFamily="18" charset="0"/>
              </a:rPr>
              <a:t>Module 3: Title VI Compliance</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1600" dirty="0">
                <a:solidFill>
                  <a:prstClr val="black"/>
                </a:solidFill>
                <a:latin typeface="Times New Roman" panose="02020603050405020304" pitchFamily="18" charset="0"/>
                <a:cs typeface="Times New Roman" panose="02020603050405020304" pitchFamily="18" charset="0"/>
              </a:rPr>
              <a:t>Module 4: Navigating Differences through Cultural Competency</a:t>
            </a:r>
          </a:p>
          <a:p>
            <a:pPr lvl="1" eaLnBrk="0" fontAlgn="base" hangingPunct="0">
              <a:lnSpc>
                <a:spcPct val="100000"/>
              </a:lnSpc>
              <a:spcBef>
                <a:spcPts val="2000"/>
              </a:spcBef>
              <a:spcAft>
                <a:spcPct val="0"/>
              </a:spcAft>
              <a:buClr>
                <a:srgbClr val="008498"/>
              </a:buClr>
              <a:buSzPct val="75000"/>
              <a:buFont typeface="Wingdings" panose="05000000000000000000" pitchFamily="2" charset="2"/>
              <a:buChar char="n"/>
              <a:defRPr/>
            </a:pPr>
            <a:r>
              <a:rPr lang="en-US" sz="1600" dirty="0">
                <a:solidFill>
                  <a:prstClr val="black"/>
                </a:solidFill>
                <a:latin typeface="Times New Roman" panose="02020603050405020304" pitchFamily="18" charset="0"/>
                <a:cs typeface="Times New Roman" panose="02020603050405020304" pitchFamily="18" charset="0"/>
              </a:rPr>
              <a:t>Module 5: Cultural Inclusion and Unconscious Bia</a:t>
            </a:r>
            <a:endParaRPr lang="en-US" sz="1600" dirty="0">
              <a:latin typeface="Times New Roman" panose="02020603050405020304" pitchFamily="18" charset="0"/>
              <a:cs typeface="Times New Roman" panose="02020603050405020304" pitchFamily="18" charset="0"/>
            </a:endParaRPr>
          </a:p>
        </p:txBody>
      </p:sp>
      <p:pic>
        <p:nvPicPr>
          <p:cNvPr id="7" name="Picture 6" descr="A close-up of a newspaper&#10;&#10;Description automatically generated with medium confidence">
            <a:extLst>
              <a:ext uri="{FF2B5EF4-FFF2-40B4-BE49-F238E27FC236}">
                <a16:creationId xmlns:a16="http://schemas.microsoft.com/office/drawing/2014/main" id="{E0239AFD-C08C-0193-678C-1D2700436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2" y="3582899"/>
            <a:ext cx="4517755" cy="2522413"/>
          </a:xfrm>
          <a:prstGeom prst="rect">
            <a:avLst/>
          </a:prstGeom>
        </p:spPr>
      </p:pic>
    </p:spTree>
    <p:extLst>
      <p:ext uri="{BB962C8B-B14F-4D97-AF65-F5344CB8AC3E}">
        <p14:creationId xmlns:p14="http://schemas.microsoft.com/office/powerpoint/2010/main" val="203041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3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811FE-B7A5-457D-8B68-0F0A8EA611C5}"/>
              </a:ext>
            </a:extLst>
          </p:cNvPr>
          <p:cNvSpPr>
            <a:spLocks noGrp="1"/>
          </p:cNvSpPr>
          <p:nvPr>
            <p:ph type="title"/>
          </p:nvPr>
        </p:nvSpPr>
        <p:spPr>
          <a:xfrm>
            <a:off x="804672" y="0"/>
            <a:ext cx="3282696" cy="5257800"/>
          </a:xfrm>
        </p:spPr>
        <p:txBody>
          <a:bodyPr>
            <a:normAutofit/>
          </a:bodyPr>
          <a:lstStyle/>
          <a:p>
            <a:r>
              <a:rPr lang="en-US" b="1" dirty="0">
                <a:solidFill>
                  <a:schemeClr val="bg1"/>
                </a:solidFill>
              </a:rPr>
              <a:t>Cultural Competency Training</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A7BA3E22-A54C-4557-B860-0C8EDF7D57BE}"/>
              </a:ext>
            </a:extLst>
          </p:cNvPr>
          <p:cNvSpPr>
            <a:spLocks noGrp="1"/>
          </p:cNvSpPr>
          <p:nvPr>
            <p:ph idx="1"/>
          </p:nvPr>
        </p:nvSpPr>
        <p:spPr>
          <a:xfrm>
            <a:off x="5362674" y="800100"/>
            <a:ext cx="6024654" cy="5257800"/>
          </a:xfrm>
        </p:spPr>
        <p:txBody>
          <a:bodyPr anchor="ctr">
            <a:normAutofit/>
          </a:bodyPr>
          <a:lstStyle/>
          <a:p>
            <a:pPr marL="228600" marR="0" lvl="0" indent="-228600" algn="l" defTabSz="914400" rtl="0" eaLnBrk="0" fontAlgn="base" latinLnBrk="0" hangingPunct="0">
              <a:lnSpc>
                <a:spcPct val="100000"/>
              </a:lnSpc>
              <a:spcBef>
                <a:spcPts val="2000"/>
              </a:spcBef>
              <a:spcAft>
                <a:spcPct val="0"/>
              </a:spcAft>
              <a:buClr>
                <a:srgbClr val="008498"/>
              </a:buClr>
              <a:buSzPct val="75000"/>
              <a:buFont typeface="Wingdings" panose="05000000000000000000" pitchFamily="2" charset="2"/>
              <a:buChar char="n"/>
              <a:tabLst/>
              <a:defRPr/>
            </a:pPr>
            <a:r>
              <a:rPr lang="en-US" sz="2400" dirty="0">
                <a:solidFill>
                  <a:prstClr val="black"/>
                </a:solidFill>
                <a:latin typeface="Times New Roman" panose="02020603050405020304" pitchFamily="18" charset="0"/>
                <a:cs typeface="Times New Roman" panose="02020603050405020304" pitchFamily="18" charset="0"/>
              </a:rPr>
              <a:t>R</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einforces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the importance of diverse services for families and highlights the significance of helping professionals better serve and relate to all patients with unique cultures, heritages, languages, beliefs, and circumstances with the recognition that cultural responsiveness is an ongoing part of continuous quality improvement. </a:t>
            </a:r>
            <a:endParaRPr lang="en-US" sz="2400" dirty="0">
              <a:latin typeface="Times New Roman" panose="02020603050405020304" pitchFamily="18" charset="0"/>
              <a:cs typeface="Times New Roman" panose="02020603050405020304" pitchFamily="18" charset="0"/>
            </a:endParaRPr>
          </a:p>
        </p:txBody>
      </p:sp>
      <p:pic>
        <p:nvPicPr>
          <p:cNvPr id="7" name="Picture 6" descr="A close-up of a newspaper&#10;&#10;Description automatically generated with medium confidence">
            <a:extLst>
              <a:ext uri="{FF2B5EF4-FFF2-40B4-BE49-F238E27FC236}">
                <a16:creationId xmlns:a16="http://schemas.microsoft.com/office/drawing/2014/main" id="{E0239AFD-C08C-0193-678C-1D2700436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2" y="3582899"/>
            <a:ext cx="4517755" cy="2522413"/>
          </a:xfrm>
          <a:prstGeom prst="rect">
            <a:avLst/>
          </a:prstGeom>
        </p:spPr>
      </p:pic>
    </p:spTree>
    <p:extLst>
      <p:ext uri="{BB962C8B-B14F-4D97-AF65-F5344CB8AC3E}">
        <p14:creationId xmlns:p14="http://schemas.microsoft.com/office/powerpoint/2010/main" val="30560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531</Words>
  <Application>Microsoft Office PowerPoint</Application>
  <PresentationFormat>Widescreen</PresentationFormat>
  <Paragraphs>68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Times New Roman</vt:lpstr>
      <vt:lpstr>Wingdings</vt:lpstr>
      <vt:lpstr>Office Theme</vt:lpstr>
      <vt:lpstr>Office of Preventive Health and Health Equity “Office of Health Equity</vt:lpstr>
      <vt:lpstr>PowerPoint Presentation</vt:lpstr>
      <vt:lpstr>Community-based Initiatives </vt:lpstr>
      <vt:lpstr>Awardees  </vt:lpstr>
      <vt:lpstr>Faith-based Initiatives  </vt:lpstr>
      <vt:lpstr>Language Access </vt:lpstr>
      <vt:lpstr>Community and Medical Interpreter Training </vt:lpstr>
      <vt:lpstr>Health Equity Training Series </vt:lpstr>
      <vt:lpstr>Cultural Competency Training </vt:lpstr>
      <vt:lpstr>Emergency Response </vt:lpstr>
      <vt:lpstr>CEAL </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Preventive Health and Health Equity Program Portfolio</dc:title>
  <dc:creator>Dove, Cassandra</dc:creator>
  <cp:lastModifiedBy>Jessica Breazeale</cp:lastModifiedBy>
  <cp:revision>58</cp:revision>
  <dcterms:created xsi:type="dcterms:W3CDTF">2020-01-06T18:15:33Z</dcterms:created>
  <dcterms:modified xsi:type="dcterms:W3CDTF">2024-08-15T16:09:22Z</dcterms:modified>
</cp:coreProperties>
</file>