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312" r:id="rId4"/>
    <p:sldId id="310" r:id="rId5"/>
    <p:sldId id="259" r:id="rId6"/>
    <p:sldId id="268" r:id="rId7"/>
    <p:sldId id="260" r:id="rId8"/>
    <p:sldId id="264" r:id="rId9"/>
    <p:sldId id="308" r:id="rId10"/>
    <p:sldId id="291" r:id="rId11"/>
    <p:sldId id="289" r:id="rId12"/>
    <p:sldId id="293" r:id="rId13"/>
    <p:sldId id="298" r:id="rId14"/>
    <p:sldId id="290" r:id="rId15"/>
    <p:sldId id="288" r:id="rId16"/>
    <p:sldId id="283" r:id="rId17"/>
    <p:sldId id="286" r:id="rId18"/>
    <p:sldId id="287" r:id="rId19"/>
    <p:sldId id="285" r:id="rId20"/>
    <p:sldId id="284" r:id="rId21"/>
    <p:sldId id="279" r:id="rId22"/>
    <p:sldId id="275" r:id="rId23"/>
    <p:sldId id="276" r:id="rId24"/>
    <p:sldId id="277" r:id="rId25"/>
    <p:sldId id="280" r:id="rId26"/>
    <p:sldId id="281" r:id="rId27"/>
    <p:sldId id="267" r:id="rId28"/>
    <p:sldId id="302" r:id="rId29"/>
    <p:sldId id="306" r:id="rId30"/>
    <p:sldId id="303" r:id="rId31"/>
    <p:sldId id="305" r:id="rId32"/>
    <p:sldId id="307" r:id="rId33"/>
    <p:sldId id="261" r:id="rId34"/>
    <p:sldId id="296" r:id="rId35"/>
    <p:sldId id="272" r:id="rId36"/>
    <p:sldId id="271" r:id="rId37"/>
    <p:sldId id="273" r:id="rId38"/>
    <p:sldId id="274" r:id="rId39"/>
    <p:sldId id="295" r:id="rId40"/>
    <p:sldId id="297" r:id="rId41"/>
    <p:sldId id="265" r:id="rId42"/>
    <p:sldId id="299" r:id="rId43"/>
    <p:sldId id="30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5" autoAdjust="0"/>
    <p:restoredTop sz="94638" autoAdjust="0"/>
  </p:normalViewPr>
  <p:slideViewPr>
    <p:cSldViewPr>
      <p:cViewPr varScale="1">
        <p:scale>
          <a:sx n="67" d="100"/>
          <a:sy n="67" d="100"/>
        </p:scale>
        <p:origin x="172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3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0207F0-2F81-48B2-8884-AEDDAAB5B30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D973940-B86C-497C-80C2-0D57E9E8F6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91000"/>
            <a:ext cx="7772400" cy="1199704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Dr. </a:t>
            </a:r>
            <a:r>
              <a:rPr lang="en-US" dirty="0" err="1">
                <a:solidFill>
                  <a:schemeClr val="tx1"/>
                </a:solidFill>
              </a:rPr>
              <a:t>Renita</a:t>
            </a:r>
            <a:r>
              <a:rPr lang="en-US" dirty="0">
                <a:solidFill>
                  <a:schemeClr val="tx1"/>
                </a:solidFill>
              </a:rPr>
              <a:t> T. Parker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Memorial Hospital System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MS Gulf Coast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829761"/>
          </a:xfrm>
        </p:spPr>
        <p:txBody>
          <a:bodyPr>
            <a:normAutofit fontScale="90000"/>
          </a:bodyPr>
          <a:lstStyle/>
          <a:p>
            <a:r>
              <a:rPr i="1">
                <a:solidFill>
                  <a:schemeClr val="tx1"/>
                </a:solidFill>
              </a:rPr>
              <a:t>The feet t</a:t>
            </a:r>
            <a:r>
              <a:rPr lang="en-US" i="1" dirty="0">
                <a:solidFill>
                  <a:schemeClr val="tx1"/>
                </a:solidFill>
              </a:rPr>
              <a:t>he</a:t>
            </a:r>
            <a:r>
              <a:rPr i="1">
                <a:solidFill>
                  <a:schemeClr val="tx1"/>
                </a:solidFill>
              </a:rPr>
              <a:t> ankle and the lower extremity</a:t>
            </a:r>
            <a:br>
              <a:rPr i="1">
                <a:solidFill>
                  <a:schemeClr val="tx1"/>
                </a:solidFill>
              </a:rPr>
            </a:br>
            <a:r>
              <a:rPr i="1">
                <a:solidFill>
                  <a:schemeClr val="tx1"/>
                </a:solidFill>
              </a:rPr>
              <a:t>To Flow or Not to Flow??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terial-Supply-to-the-Anterior-and-Posterior-Leg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6934200" cy="59436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44 y/o male </a:t>
            </a:r>
            <a:r>
              <a:rPr lang="en-US" dirty="0" err="1">
                <a:solidFill>
                  <a:srgbClr val="FFFF00"/>
                </a:solidFill>
              </a:rPr>
              <a:t>ptc</a:t>
            </a:r>
            <a:r>
              <a:rPr lang="en-US" dirty="0">
                <a:solidFill>
                  <a:srgbClr val="FFFF00"/>
                </a:solidFill>
              </a:rPr>
              <a:t> for pain and discoloration to toes L foot x 1 month unknown reason</a:t>
            </a:r>
          </a:p>
          <a:p>
            <a:r>
              <a:rPr lang="en-US" i="1" dirty="0">
                <a:solidFill>
                  <a:schemeClr val="bg1"/>
                </a:solidFill>
              </a:rPr>
              <a:t>Clinical Appearance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hyperpigmentation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to 1,5</a:t>
            </a:r>
            <a:r>
              <a:rPr lang="en-US" baseline="30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digits of left foot with mild pain 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XR, labs week 1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Week 2 hyper pigmentation improved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With local wound care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Week 3 pt states increased pain hyper pigmentation is getting worse wound sites 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~CT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anginography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are ordered LLE is completely </a:t>
            </a:r>
          </a:p>
          <a:p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Occulsion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RLE and LLE found </a:t>
            </a:r>
          </a:p>
          <a:p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Mr. I can’t miss work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Pt notes pain to the LLE </a:t>
            </a:r>
          </a:p>
          <a:p>
            <a:r>
              <a:rPr lang="en-US" dirty="0">
                <a:solidFill>
                  <a:schemeClr val="bg1"/>
                </a:solidFill>
              </a:rPr>
              <a:t>He has continued working 16 hour days</a:t>
            </a:r>
          </a:p>
          <a:p>
            <a:r>
              <a:rPr lang="en-US" dirty="0">
                <a:solidFill>
                  <a:schemeClr val="bg1"/>
                </a:solidFill>
              </a:rPr>
              <a:t>Wounds at distal toes are noted changes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drainage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Bone exposure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pain in the left leg with guarding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CT Angiography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Week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1" y="1676400"/>
            <a:ext cx="320040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Bedside Pictures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Impression: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Marked Abnormal </a:t>
            </a:r>
            <a:r>
              <a:rPr lang="en-US" sz="2400" dirty="0" err="1">
                <a:solidFill>
                  <a:schemeClr val="bg1"/>
                </a:solidFill>
              </a:rPr>
              <a:t>b/l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Floating </a:t>
            </a:r>
            <a:r>
              <a:rPr lang="en-US" sz="2400" dirty="0" err="1">
                <a:solidFill>
                  <a:schemeClr val="bg1"/>
                </a:solidFill>
              </a:rPr>
              <a:t>Nonocclusive</a:t>
            </a:r>
            <a:r>
              <a:rPr lang="en-US" sz="2400" dirty="0">
                <a:solidFill>
                  <a:schemeClr val="bg1"/>
                </a:solidFill>
              </a:rPr>
              <a:t> thrombosis Abdominal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Aorta</a:t>
            </a:r>
          </a:p>
          <a:p>
            <a:r>
              <a:rPr lang="en-US" sz="2400" dirty="0">
                <a:solidFill>
                  <a:schemeClr val="bg1"/>
                </a:solidFill>
              </a:rPr>
              <a:t>Occlusion of the R Anterior </a:t>
            </a:r>
            <a:r>
              <a:rPr lang="en-US" sz="2400" dirty="0" err="1">
                <a:solidFill>
                  <a:schemeClr val="bg1"/>
                </a:solidFill>
              </a:rPr>
              <a:t>Tibial</a:t>
            </a:r>
            <a:r>
              <a:rPr lang="en-US" sz="2400" dirty="0">
                <a:solidFill>
                  <a:schemeClr val="bg1"/>
                </a:solidFill>
              </a:rPr>
              <a:t> Artery down 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Pt was admit to floor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 Anti-</a:t>
            </a:r>
            <a:r>
              <a:rPr lang="en-US" sz="2000" dirty="0" err="1">
                <a:solidFill>
                  <a:schemeClr val="bg1"/>
                </a:solidFill>
              </a:rPr>
              <a:t>Coag</a:t>
            </a:r>
            <a:r>
              <a:rPr lang="en-US" sz="2000" dirty="0">
                <a:solidFill>
                  <a:schemeClr val="bg1"/>
                </a:solidFill>
              </a:rPr>
              <a:t> treatment, stent placement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Cardiac  Output &lt;20%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CTA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64 y/o black female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ptc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states foot has been sore for the past 4 days without any history trauma/injury pain is  10/10</a:t>
            </a: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 home treatments  or previous clinic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eval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PMH:  HPT, COPD, Emphysema,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Hep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C, HIV</a:t>
            </a: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SH: IV drug use, Tobacco Abuse </a:t>
            </a: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Labs: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wnl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XR: noted normal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Newbie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6996" y="1524000"/>
            <a:ext cx="3430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6996" y="1524000"/>
            <a:ext cx="3430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60400"/>
            <a:ext cx="4648200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6996" y="1524000"/>
            <a:ext cx="3430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0916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Important Link between Podiatry and Vascular Disease</a:t>
            </a:r>
          </a:p>
          <a:p>
            <a:r>
              <a:rPr lang="en-US" dirty="0">
                <a:solidFill>
                  <a:schemeClr val="bg1"/>
                </a:solidFill>
              </a:rPr>
              <a:t>The clinical evaluations</a:t>
            </a:r>
          </a:p>
          <a:p>
            <a:r>
              <a:rPr lang="en-US" dirty="0">
                <a:solidFill>
                  <a:schemeClr val="bg1"/>
                </a:solidFill>
              </a:rPr>
              <a:t>The Tests </a:t>
            </a:r>
          </a:p>
          <a:p>
            <a:r>
              <a:rPr lang="en-US" dirty="0">
                <a:solidFill>
                  <a:schemeClr val="bg1"/>
                </a:solidFill>
              </a:rPr>
              <a:t>The Referral </a:t>
            </a:r>
          </a:p>
          <a:p>
            <a:r>
              <a:rPr lang="en-US" dirty="0">
                <a:solidFill>
                  <a:schemeClr val="bg1"/>
                </a:solidFill>
              </a:rPr>
              <a:t>The Team Approach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143000"/>
            <a:ext cx="353139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Pt 65 y/o male </a:t>
            </a:r>
            <a:r>
              <a:rPr lang="en-US" dirty="0" err="1"/>
              <a:t>ptc</a:t>
            </a:r>
            <a:r>
              <a:rPr lang="en-US" dirty="0"/>
              <a:t> with </a:t>
            </a:r>
            <a:r>
              <a:rPr lang="en-US" dirty="0" err="1"/>
              <a:t>hyperpigmentation</a:t>
            </a:r>
            <a:r>
              <a:rPr lang="en-US" dirty="0"/>
              <a:t> </a:t>
            </a:r>
          </a:p>
          <a:p>
            <a:r>
              <a:rPr lang="en-US" dirty="0"/>
              <a:t>And pain at right foot pt states that he hit the foot on the side of the bed and is now discolored and tender.</a:t>
            </a:r>
          </a:p>
          <a:p>
            <a:r>
              <a:rPr lang="en-US" dirty="0"/>
              <a:t>XRs, labs ordered Arterial Doppler ordered</a:t>
            </a:r>
          </a:p>
          <a:p>
            <a:r>
              <a:rPr lang="en-US" dirty="0"/>
              <a:t>SH 40(+) years smoking </a:t>
            </a:r>
            <a:r>
              <a:rPr lang="en-US" dirty="0" err="1"/>
              <a:t>ppd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Brothers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343819" y="2286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65 y/o AA male </a:t>
            </a:r>
          </a:p>
          <a:p>
            <a:r>
              <a:rPr lang="en-US" dirty="0"/>
              <a:t>Uncontrolled DM</a:t>
            </a:r>
          </a:p>
          <a:p>
            <a:r>
              <a:rPr lang="en-US" dirty="0"/>
              <a:t>SH: smoking 40 (+)</a:t>
            </a:r>
          </a:p>
          <a:p>
            <a:r>
              <a:rPr lang="en-US" dirty="0"/>
              <a:t>Start he hit the door</a:t>
            </a:r>
          </a:p>
          <a:p>
            <a:r>
              <a:rPr lang="en-US" dirty="0"/>
              <a:t>XR, labs, </a:t>
            </a:r>
            <a:r>
              <a:rPr lang="en-US" dirty="0" err="1"/>
              <a:t>sed</a:t>
            </a:r>
            <a:r>
              <a:rPr lang="en-US" dirty="0"/>
              <a:t> rate Arterial </a:t>
            </a:r>
            <a:r>
              <a:rPr lang="en-US" dirty="0" err="1"/>
              <a:t>doppler</a:t>
            </a:r>
            <a:r>
              <a:rPr lang="en-US" dirty="0"/>
              <a:t> ordered</a:t>
            </a:r>
          </a:p>
          <a:p>
            <a:r>
              <a:rPr lang="en-US" dirty="0"/>
              <a:t>A-gram with stent placement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4724400" cy="782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Pt </a:t>
            </a:r>
            <a:r>
              <a:rPr lang="en-US" dirty="0" err="1">
                <a:solidFill>
                  <a:schemeClr val="bg1"/>
                </a:solidFill>
              </a:rPr>
              <a:t>ptc</a:t>
            </a:r>
            <a:r>
              <a:rPr lang="en-US" dirty="0">
                <a:solidFill>
                  <a:schemeClr val="bg1"/>
                </a:solidFill>
              </a:rPr>
              <a:t> with simple heel ulceration</a:t>
            </a:r>
          </a:p>
          <a:p>
            <a:r>
              <a:rPr lang="en-US" dirty="0">
                <a:solidFill>
                  <a:schemeClr val="bg1"/>
                </a:solidFill>
              </a:rPr>
              <a:t>SH: 30(+) ½ </a:t>
            </a:r>
            <a:r>
              <a:rPr lang="en-US" dirty="0" err="1">
                <a:solidFill>
                  <a:schemeClr val="bg1"/>
                </a:solidFill>
              </a:rPr>
              <a:t>ppd</a:t>
            </a:r>
            <a:r>
              <a:rPr lang="en-US" dirty="0">
                <a:solidFill>
                  <a:schemeClr val="bg1"/>
                </a:solidFill>
              </a:rPr>
              <a:t> smoking history </a:t>
            </a:r>
          </a:p>
          <a:p>
            <a:r>
              <a:rPr lang="en-US" dirty="0">
                <a:solidFill>
                  <a:schemeClr val="bg1"/>
                </a:solidFill>
              </a:rPr>
              <a:t>Evaluated </a:t>
            </a:r>
            <a:r>
              <a:rPr lang="en-US" dirty="0" err="1">
                <a:solidFill>
                  <a:schemeClr val="bg1"/>
                </a:solidFill>
              </a:rPr>
              <a:t>debrided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</a:rPr>
              <a:t>Labs/</a:t>
            </a:r>
            <a:r>
              <a:rPr lang="en-US" dirty="0" err="1">
                <a:solidFill>
                  <a:schemeClr val="bg1"/>
                </a:solidFill>
              </a:rPr>
              <a:t>Xrays</a:t>
            </a:r>
            <a:r>
              <a:rPr lang="en-US" dirty="0">
                <a:solidFill>
                  <a:schemeClr val="bg1"/>
                </a:solidFill>
              </a:rPr>
              <a:t>/Arterial </a:t>
            </a:r>
            <a:r>
              <a:rPr lang="en-US" dirty="0" err="1">
                <a:solidFill>
                  <a:schemeClr val="bg1"/>
                </a:solidFill>
              </a:rPr>
              <a:t>Dopplers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Marked decrease  &lt;.5 </a:t>
            </a:r>
          </a:p>
          <a:p>
            <a:r>
              <a:rPr lang="en-US" dirty="0">
                <a:solidFill>
                  <a:schemeClr val="bg1"/>
                </a:solidFill>
              </a:rPr>
              <a:t>Referred to Cardio for Intervention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Brother 2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Tricky Part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1" y="1447800"/>
            <a:ext cx="62388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I d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1" y="1752600"/>
            <a:ext cx="4853940" cy="3733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Aortoiliac</a:t>
            </a:r>
            <a:r>
              <a:rPr lang="en-US" dirty="0"/>
              <a:t> Disease</a:t>
            </a:r>
            <a:br>
              <a:rPr lang="en-US" dirty="0"/>
            </a:br>
            <a:r>
              <a:rPr lang="en-US" dirty="0"/>
              <a:t>(AOD)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5102225" y="2362200"/>
            <a:ext cx="4041775" cy="3763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Pt was referred to Vascular for surgical intervention</a:t>
            </a:r>
          </a:p>
          <a:p>
            <a:r>
              <a:rPr lang="en-US" dirty="0">
                <a:solidFill>
                  <a:schemeClr val="bg1"/>
                </a:solidFill>
              </a:rPr>
              <a:t>Recovery uneventful</a:t>
            </a:r>
          </a:p>
          <a:p>
            <a:r>
              <a:rPr lang="en-US" dirty="0">
                <a:solidFill>
                  <a:schemeClr val="bg1"/>
                </a:solidFill>
              </a:rPr>
              <a:t>Wound healed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LS was first described in 1914 by Robert </a:t>
            </a:r>
            <a:r>
              <a:rPr lang="en-US" sz="2400" dirty="0" err="1">
                <a:solidFill>
                  <a:schemeClr val="bg1"/>
                </a:solidFill>
              </a:rPr>
              <a:t>Grahman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commonly referred to as </a:t>
            </a:r>
            <a:r>
              <a:rPr lang="en-US" dirty="0" err="1">
                <a:solidFill>
                  <a:schemeClr val="bg1"/>
                </a:solidFill>
              </a:rPr>
              <a:t>aortoiliac</a:t>
            </a:r>
            <a:r>
              <a:rPr lang="en-US" dirty="0">
                <a:solidFill>
                  <a:schemeClr val="bg1"/>
                </a:solidFill>
              </a:rPr>
              <a:t> occlusive disease (AOD), is a product of atherosclerosis affecting the distal abdominal aorta, iliac arteries, and </a:t>
            </a:r>
            <a:r>
              <a:rPr lang="en-US" dirty="0" err="1">
                <a:solidFill>
                  <a:schemeClr val="bg1"/>
                </a:solidFill>
              </a:rPr>
              <a:t>femoropopliteal</a:t>
            </a:r>
            <a:r>
              <a:rPr lang="en-US" dirty="0">
                <a:solidFill>
                  <a:schemeClr val="bg1"/>
                </a:solidFill>
              </a:rPr>
              <a:t> vessels.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Leriche</a:t>
            </a:r>
            <a:r>
              <a:rPr lang="en-US" dirty="0"/>
              <a:t> Syndrome (LS)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Symptomatic: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 classically presents with a triad of </a:t>
            </a:r>
            <a:r>
              <a:rPr lang="en-US" dirty="0" err="1">
                <a:solidFill>
                  <a:schemeClr val="bg1"/>
                </a:solidFill>
              </a:rPr>
              <a:t>claudication</a:t>
            </a:r>
            <a:r>
              <a:rPr lang="en-US" dirty="0">
                <a:solidFill>
                  <a:schemeClr val="bg1"/>
                </a:solidFill>
              </a:rPr>
              <a:t>, impotence, and absence of femoral pulses.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Claudication</a:t>
            </a:r>
            <a:r>
              <a:rPr lang="en-US" dirty="0">
                <a:solidFill>
                  <a:schemeClr val="bg1"/>
                </a:solidFill>
              </a:rPr>
              <a:t> refers to cramping leg pain that is reproducible by exercise. 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Total:</a:t>
            </a:r>
            <a:r>
              <a:rPr lang="en-US" b="1" dirty="0">
                <a:solidFill>
                  <a:srgbClr val="FFFF00"/>
                </a:solidFill>
              </a:rPr>
              <a:t> </a:t>
            </a:r>
            <a:r>
              <a:rPr lang="en-US" dirty="0">
                <a:solidFill>
                  <a:srgbClr val="FFFF00"/>
                </a:solidFill>
              </a:rPr>
              <a:t>38.4 million </a:t>
            </a:r>
            <a:r>
              <a:rPr lang="en-US" dirty="0"/>
              <a:t>people of all ages had diabetes (11.6% of the population) in 2021. </a:t>
            </a:r>
          </a:p>
          <a:p>
            <a:r>
              <a:rPr lang="en-US" dirty="0"/>
              <a:t>38.1 million were adults ages 18 years or older.</a:t>
            </a:r>
          </a:p>
          <a:p>
            <a:r>
              <a:rPr lang="en-US" b="1" dirty="0"/>
              <a:t>Diagnosed: </a:t>
            </a:r>
            <a:r>
              <a:rPr lang="en-US" dirty="0"/>
              <a:t>29.7 million people of all ages had been diagnosed with diabetes (8.9% of the population).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Diabetic Stats: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Spic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909" y="2201863"/>
            <a:ext cx="3709182" cy="3913187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Family </a:t>
            </a:r>
            <a:r>
              <a:rPr lang="en-US" dirty="0" err="1">
                <a:solidFill>
                  <a:schemeClr val="bg1"/>
                </a:solidFill>
              </a:rPr>
              <a:t>Hx</a:t>
            </a:r>
            <a:r>
              <a:rPr lang="en-US" dirty="0">
                <a:solidFill>
                  <a:schemeClr val="bg1"/>
                </a:solidFill>
              </a:rPr>
              <a:t>: DM type  2</a:t>
            </a:r>
          </a:p>
          <a:p>
            <a:r>
              <a:rPr lang="en-US" dirty="0">
                <a:solidFill>
                  <a:schemeClr val="bg1"/>
                </a:solidFill>
              </a:rPr>
              <a:t>Tobacco use CVA </a:t>
            </a:r>
          </a:p>
          <a:p>
            <a:r>
              <a:rPr lang="en-US" dirty="0">
                <a:solidFill>
                  <a:schemeClr val="bg1"/>
                </a:solidFill>
              </a:rPr>
              <a:t>Heart Attack</a:t>
            </a:r>
          </a:p>
          <a:p>
            <a:r>
              <a:rPr lang="en-US" dirty="0" err="1">
                <a:solidFill>
                  <a:schemeClr val="bg1"/>
                </a:solidFill>
              </a:rPr>
              <a:t>Dx</a:t>
            </a:r>
            <a:r>
              <a:rPr lang="en-US" dirty="0">
                <a:solidFill>
                  <a:schemeClr val="bg1"/>
                </a:solidFill>
              </a:rPr>
              <a:t>: segmental pressures or </a:t>
            </a:r>
            <a:r>
              <a:rPr lang="en-US" dirty="0" err="1">
                <a:solidFill>
                  <a:schemeClr val="bg1"/>
                </a:solidFill>
              </a:rPr>
              <a:t>doppler</a:t>
            </a:r>
            <a:r>
              <a:rPr lang="en-US" dirty="0">
                <a:solidFill>
                  <a:schemeClr val="bg1"/>
                </a:solidFill>
              </a:rPr>
              <a:t> studies (LE </a:t>
            </a:r>
            <a:r>
              <a:rPr lang="en-US" dirty="0" err="1">
                <a:solidFill>
                  <a:schemeClr val="bg1"/>
                </a:solidFill>
              </a:rPr>
              <a:t>dz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Possible pain with walking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factors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Building Effective Partnerships Between Vascular Surgeons and Podiatrists in the Effective Management of Diabetic Foot Ulcers​</a:t>
            </a:r>
          </a:p>
          <a:p>
            <a:r>
              <a:rPr lang="en-US" sz="1400" dirty="0">
                <a:solidFill>
                  <a:schemeClr val="bg1"/>
                </a:solidFill>
              </a:rPr>
              <a:t>Jan 15, 2015  </a:t>
            </a:r>
            <a:r>
              <a:rPr lang="en-US" sz="1400" b="1" dirty="0">
                <a:solidFill>
                  <a:schemeClr val="bg1"/>
                </a:solidFill>
              </a:rPr>
              <a:t>Timothy Wu, MD and </a:t>
            </a:r>
            <a:r>
              <a:rPr lang="en-US" sz="1400" b="1" dirty="0" err="1">
                <a:solidFill>
                  <a:schemeClr val="bg1"/>
                </a:solidFill>
              </a:rPr>
              <a:t>Rabih</a:t>
            </a:r>
            <a:r>
              <a:rPr lang="en-US" sz="1400" b="1" dirty="0">
                <a:solidFill>
                  <a:schemeClr val="bg1"/>
                </a:solidFill>
              </a:rPr>
              <a:t> A. </a:t>
            </a:r>
            <a:r>
              <a:rPr lang="en-US" sz="1400" b="1" dirty="0" err="1">
                <a:solidFill>
                  <a:schemeClr val="bg1"/>
                </a:solidFill>
              </a:rPr>
              <a:t>Chaer</a:t>
            </a:r>
            <a:r>
              <a:rPr lang="en-US" sz="1400" b="1" dirty="0">
                <a:solidFill>
                  <a:schemeClr val="bg1"/>
                </a:solidFill>
              </a:rPr>
              <a:t>, MD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200" b="1" dirty="0" err="1">
                <a:solidFill>
                  <a:schemeClr val="bg1"/>
                </a:solidFill>
              </a:rPr>
              <a:t>Leriche</a:t>
            </a:r>
            <a:r>
              <a:rPr lang="en-US" sz="1200" b="1" dirty="0">
                <a:solidFill>
                  <a:schemeClr val="bg1"/>
                </a:solidFill>
              </a:rPr>
              <a:t> R, Morel A.</a:t>
            </a:r>
            <a:r>
              <a:rPr lang="en-US" sz="1200" dirty="0">
                <a:solidFill>
                  <a:schemeClr val="bg1"/>
                </a:solidFill>
              </a:rPr>
              <a:t> The syndrome of thrombotic obliteration of the aortic bifurcation. Ann Surg. 1943;127(2)</a:t>
            </a:r>
          </a:p>
          <a:p>
            <a:r>
              <a:rPr lang="en-US" sz="1200" b="1" dirty="0" err="1">
                <a:solidFill>
                  <a:schemeClr val="bg1"/>
                </a:solidFill>
              </a:rPr>
              <a:t>Diehm</a:t>
            </a:r>
            <a:r>
              <a:rPr lang="en-US" sz="1200" b="1" dirty="0">
                <a:solidFill>
                  <a:schemeClr val="bg1"/>
                </a:solidFill>
              </a:rPr>
              <a:t> C, Schuster A, </a:t>
            </a:r>
            <a:r>
              <a:rPr lang="en-US" sz="1200" b="1" dirty="0" err="1">
                <a:solidFill>
                  <a:schemeClr val="bg1"/>
                </a:solidFill>
              </a:rPr>
              <a:t>Allenberg</a:t>
            </a:r>
            <a:r>
              <a:rPr lang="en-US" sz="1200" b="1" dirty="0">
                <a:solidFill>
                  <a:schemeClr val="bg1"/>
                </a:solidFill>
              </a:rPr>
              <a:t> JR, Darius H, </a:t>
            </a:r>
            <a:r>
              <a:rPr lang="en-US" sz="1200" b="1" dirty="0" err="1">
                <a:solidFill>
                  <a:schemeClr val="bg1"/>
                </a:solidFill>
              </a:rPr>
              <a:t>Haberl</a:t>
            </a:r>
            <a:r>
              <a:rPr lang="en-US" sz="1200" b="1" dirty="0">
                <a:solidFill>
                  <a:schemeClr val="bg1"/>
                </a:solidFill>
              </a:rPr>
              <a:t> R, Lange S, </a:t>
            </a:r>
            <a:r>
              <a:rPr lang="en-US" sz="1200" b="1" dirty="0" err="1">
                <a:solidFill>
                  <a:schemeClr val="bg1"/>
                </a:solidFill>
              </a:rPr>
              <a:t>Pittrow</a:t>
            </a:r>
            <a:r>
              <a:rPr lang="en-US" sz="1200" b="1" dirty="0">
                <a:solidFill>
                  <a:schemeClr val="bg1"/>
                </a:solidFill>
              </a:rPr>
              <a:t> D, von </a:t>
            </a:r>
            <a:r>
              <a:rPr lang="en-US" sz="1200" b="1" dirty="0" err="1">
                <a:solidFill>
                  <a:schemeClr val="bg1"/>
                </a:solidFill>
              </a:rPr>
              <a:t>Stritzky</a:t>
            </a:r>
            <a:r>
              <a:rPr lang="en-US" sz="1200" b="1" dirty="0">
                <a:solidFill>
                  <a:schemeClr val="bg1"/>
                </a:solidFill>
              </a:rPr>
              <a:t> B, </a:t>
            </a:r>
            <a:r>
              <a:rPr lang="en-US" sz="1200" b="1" dirty="0" err="1">
                <a:solidFill>
                  <a:schemeClr val="bg1"/>
                </a:solidFill>
              </a:rPr>
              <a:t>Tepohl</a:t>
            </a:r>
            <a:r>
              <a:rPr lang="en-US" sz="1200" b="1" dirty="0">
                <a:solidFill>
                  <a:schemeClr val="bg1"/>
                </a:solidFill>
              </a:rPr>
              <a:t> G, </a:t>
            </a:r>
            <a:r>
              <a:rPr lang="en-US" sz="1200" b="1" dirty="0" err="1">
                <a:solidFill>
                  <a:schemeClr val="bg1"/>
                </a:solidFill>
              </a:rPr>
              <a:t>Trampisch</a:t>
            </a:r>
            <a:r>
              <a:rPr lang="en-US" sz="1200" b="1" dirty="0">
                <a:solidFill>
                  <a:schemeClr val="bg1"/>
                </a:solidFill>
              </a:rPr>
              <a:t> HJ.</a:t>
            </a:r>
            <a:r>
              <a:rPr lang="en-US" sz="1200" dirty="0">
                <a:solidFill>
                  <a:schemeClr val="bg1"/>
                </a:solidFill>
              </a:rPr>
              <a:t> High prevalence of peripheral arterial disease and co-morbidity in 6880 primary care patients: cross-sectional study. Atherosclerosis. 2004;172(1):95–105.</a:t>
            </a:r>
          </a:p>
          <a:p>
            <a:r>
              <a:rPr lang="en-US" sz="1200" b="1" dirty="0" err="1">
                <a:solidFill>
                  <a:schemeClr val="bg1"/>
                </a:solidFill>
              </a:rPr>
              <a:t>Krankenberg</a:t>
            </a:r>
            <a:r>
              <a:rPr lang="en-US" sz="1200" b="1" dirty="0">
                <a:solidFill>
                  <a:schemeClr val="bg1"/>
                </a:solidFill>
              </a:rPr>
              <a:t> H, </a:t>
            </a:r>
            <a:r>
              <a:rPr lang="en-US" sz="1200" b="1" dirty="0" err="1">
                <a:solidFill>
                  <a:schemeClr val="bg1"/>
                </a:solidFill>
              </a:rPr>
              <a:t>Schlüter</a:t>
            </a:r>
            <a:r>
              <a:rPr lang="en-US" sz="1200" b="1" dirty="0">
                <a:solidFill>
                  <a:schemeClr val="bg1"/>
                </a:solidFill>
              </a:rPr>
              <a:t> M, </a:t>
            </a:r>
            <a:r>
              <a:rPr lang="en-US" sz="1200" b="1" dirty="0" err="1">
                <a:solidFill>
                  <a:schemeClr val="bg1"/>
                </a:solidFill>
              </a:rPr>
              <a:t>Schwencke</a:t>
            </a:r>
            <a:r>
              <a:rPr lang="en-US" sz="1200" b="1" dirty="0">
                <a:solidFill>
                  <a:schemeClr val="bg1"/>
                </a:solidFill>
              </a:rPr>
              <a:t> C, Walter D, </a:t>
            </a:r>
            <a:r>
              <a:rPr lang="en-US" sz="1200" b="1" dirty="0" err="1">
                <a:solidFill>
                  <a:schemeClr val="bg1"/>
                </a:solidFill>
              </a:rPr>
              <a:t>Pascotto</a:t>
            </a:r>
            <a:r>
              <a:rPr lang="en-US" sz="1200" b="1" dirty="0">
                <a:solidFill>
                  <a:schemeClr val="bg1"/>
                </a:solidFill>
              </a:rPr>
              <a:t> A, </a:t>
            </a:r>
            <a:r>
              <a:rPr lang="en-US" sz="1200" b="1" dirty="0" err="1">
                <a:solidFill>
                  <a:schemeClr val="bg1"/>
                </a:solidFill>
              </a:rPr>
              <a:t>Sandstede</a:t>
            </a:r>
            <a:r>
              <a:rPr lang="en-US" sz="1200" b="1" dirty="0">
                <a:solidFill>
                  <a:schemeClr val="bg1"/>
                </a:solidFill>
              </a:rPr>
              <a:t> J, </a:t>
            </a:r>
            <a:r>
              <a:rPr lang="en-US" sz="1200" b="1" dirty="0" err="1">
                <a:solidFill>
                  <a:schemeClr val="bg1"/>
                </a:solidFill>
              </a:rPr>
              <a:t>Tübler</a:t>
            </a:r>
            <a:r>
              <a:rPr lang="en-US" sz="1200" b="1" dirty="0">
                <a:solidFill>
                  <a:schemeClr val="bg1"/>
                </a:solidFill>
              </a:rPr>
              <a:t> T.</a:t>
            </a:r>
            <a:r>
              <a:rPr lang="en-US" sz="1200" dirty="0">
                <a:solidFill>
                  <a:schemeClr val="bg1"/>
                </a:solidFill>
              </a:rPr>
              <a:t> Endovascular reconstruction of the aortic bifurcation in patients with </a:t>
            </a:r>
            <a:r>
              <a:rPr lang="en-US" sz="1200" dirty="0" err="1">
                <a:solidFill>
                  <a:schemeClr val="bg1"/>
                </a:solidFill>
              </a:rPr>
              <a:t>Leriche</a:t>
            </a:r>
            <a:r>
              <a:rPr lang="en-US" sz="1200" dirty="0">
                <a:solidFill>
                  <a:schemeClr val="bg1"/>
                </a:solidFill>
              </a:rPr>
              <a:t> syndrome. </a:t>
            </a:r>
            <a:r>
              <a:rPr lang="en-US" sz="1200" dirty="0" err="1">
                <a:solidFill>
                  <a:schemeClr val="bg1"/>
                </a:solidFill>
              </a:rPr>
              <a:t>Clin</a:t>
            </a:r>
            <a:r>
              <a:rPr lang="en-US" sz="1200" dirty="0">
                <a:solidFill>
                  <a:schemeClr val="bg1"/>
                </a:solidFill>
              </a:rPr>
              <a:t> Res </a:t>
            </a:r>
            <a:r>
              <a:rPr lang="en-US" sz="1200" dirty="0" err="1">
                <a:solidFill>
                  <a:schemeClr val="bg1"/>
                </a:solidFill>
              </a:rPr>
              <a:t>Cardiol</a:t>
            </a:r>
            <a:r>
              <a:rPr lang="en-US" sz="1200" dirty="0">
                <a:solidFill>
                  <a:schemeClr val="bg1"/>
                </a:solidFill>
              </a:rPr>
              <a:t>. 2009;98(10):657–64.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Can we talk…….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en-toe-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447800"/>
            <a:ext cx="4390899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Wounds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Pt had been seen in wound care for chronic ulceration</a:t>
            </a:r>
          </a:p>
          <a:p>
            <a:r>
              <a:rPr lang="en-US" dirty="0">
                <a:solidFill>
                  <a:schemeClr val="bg1"/>
                </a:solidFill>
              </a:rPr>
              <a:t>Due to noted findings on MRI</a:t>
            </a:r>
          </a:p>
          <a:p>
            <a:r>
              <a:rPr lang="en-US" dirty="0">
                <a:solidFill>
                  <a:schemeClr val="bg1"/>
                </a:solidFill>
              </a:rPr>
              <a:t>d/w pt OM  treatment options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Oral, IV, surgery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ray resection performed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Buttttttt</a:t>
            </a:r>
            <a:r>
              <a:rPr lang="en-US" dirty="0">
                <a:solidFill>
                  <a:schemeClr val="bg1"/>
                </a:solidFill>
              </a:rPr>
              <a:t>&gt;&gt;&gt;&gt;&gt;&gt;&gt;&gt;&gt;</a:t>
            </a:r>
          </a:p>
          <a:p>
            <a:pPr lvl="1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1" y="1524000"/>
            <a:ext cx="424815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81000"/>
            <a:ext cx="3581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429000" y="2286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429000" y="2286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 3 months post op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51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 surgery to remove a toe, foot, or leg, are increasing in the US, and 80% are a result of complications from diabetes. From 2009 to 2019, the number of diabetes-related hospitalizations due to amputation doubled.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Lower-limb amputations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72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Pt </a:t>
            </a:r>
            <a:r>
              <a:rPr lang="en-US" dirty="0" err="1">
                <a:solidFill>
                  <a:schemeClr val="bg1"/>
                </a:solidFill>
              </a:rPr>
              <a:t>ptc</a:t>
            </a:r>
            <a:r>
              <a:rPr lang="en-US" dirty="0">
                <a:solidFill>
                  <a:schemeClr val="bg1"/>
                </a:solidFill>
              </a:rPr>
              <a:t> 42 y/o female: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h/o Heart Attack in classroom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Hospitalized </a:t>
            </a:r>
            <a:r>
              <a:rPr lang="en-US" dirty="0" err="1">
                <a:solidFill>
                  <a:schemeClr val="bg1"/>
                </a:solidFill>
              </a:rPr>
              <a:t>Dx’d</a:t>
            </a:r>
            <a:r>
              <a:rPr lang="en-US" dirty="0">
                <a:solidFill>
                  <a:schemeClr val="bg1"/>
                </a:solidFill>
              </a:rPr>
              <a:t> with </a:t>
            </a:r>
            <a:r>
              <a:rPr lang="en-US" dirty="0" err="1">
                <a:solidFill>
                  <a:schemeClr val="bg1"/>
                </a:solidFill>
              </a:rPr>
              <a:t>Covid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Ptc</a:t>
            </a:r>
            <a:r>
              <a:rPr lang="en-US" dirty="0">
                <a:solidFill>
                  <a:schemeClr val="bg1"/>
                </a:solidFill>
              </a:rPr>
              <a:t> with </a:t>
            </a:r>
            <a:r>
              <a:rPr lang="en-US" dirty="0" err="1">
                <a:solidFill>
                  <a:schemeClr val="bg1"/>
                </a:solidFill>
              </a:rPr>
              <a:t>b/l</a:t>
            </a:r>
            <a:r>
              <a:rPr lang="en-US" dirty="0">
                <a:solidFill>
                  <a:schemeClr val="bg1"/>
                </a:solidFill>
              </a:rPr>
              <a:t> ankle ulceration 4x4 left 2x2 right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Wound care started due to Cardiac h/o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Advised pt to f/u with Cardiology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Pt underwent CXR abnormal  mass found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Sent to Pulmonolgy 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</a:t>
            </a:r>
            <a:r>
              <a:rPr lang="en-US" dirty="0" err="1">
                <a:solidFill>
                  <a:srgbClr val="FFFF00"/>
                </a:solidFill>
                <a:effectLst/>
              </a:rPr>
              <a:t>Covid</a:t>
            </a:r>
            <a:r>
              <a:rPr lang="en-US" dirty="0">
                <a:solidFill>
                  <a:srgbClr val="FFFF00"/>
                </a:solidFill>
                <a:effectLst/>
              </a:rPr>
              <a:t> Patient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i="1">
                <a:solidFill>
                  <a:srgbClr val="FFFF00"/>
                </a:solidFill>
                <a:effectLst/>
              </a:rPr>
              <a:t>T</a:t>
            </a:r>
            <a:r>
              <a:rPr lang="en-US" i="1" dirty="0">
                <a:solidFill>
                  <a:srgbClr val="FFFF00"/>
                </a:solidFill>
                <a:effectLst/>
              </a:rPr>
              <a:t>he aftermath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Lesion was noted benign </a:t>
            </a:r>
          </a:p>
          <a:p>
            <a:r>
              <a:rPr lang="en-US" dirty="0">
                <a:solidFill>
                  <a:schemeClr val="bg1"/>
                </a:solidFill>
              </a:rPr>
              <a:t>Last day: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BP note low </a:t>
            </a:r>
            <a:r>
              <a:rPr lang="en-US" dirty="0" err="1">
                <a:solidFill>
                  <a:schemeClr val="bg1"/>
                </a:solidFill>
              </a:rPr>
              <a:t>bp</a:t>
            </a:r>
            <a:r>
              <a:rPr lang="en-US" dirty="0">
                <a:solidFill>
                  <a:schemeClr val="bg1"/>
                </a:solidFill>
              </a:rPr>
              <a:t> 60/50 in office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Weak, had not eaten 3 days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Recommended  ER evaluation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Pt admit to the floor on Tuesday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Placed on vent on Sunday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Following Tuesday expired 2:45 pm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Cause multi system  failure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Drinking  a bottle of whiskey night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Pt notes </a:t>
            </a:r>
            <a:r>
              <a:rPr lang="en-US" i="1" dirty="0" err="1">
                <a:solidFill>
                  <a:schemeClr val="bg1"/>
                </a:solidFill>
              </a:rPr>
              <a:t>Covid</a:t>
            </a:r>
            <a:r>
              <a:rPr lang="en-US" i="1" dirty="0">
                <a:solidFill>
                  <a:schemeClr val="bg1"/>
                </a:solidFill>
              </a:rPr>
              <a:t> x 2 months ago</a:t>
            </a:r>
          </a:p>
          <a:p>
            <a:r>
              <a:rPr lang="en-US" i="1" dirty="0">
                <a:solidFill>
                  <a:schemeClr val="bg1"/>
                </a:solidFill>
              </a:rPr>
              <a:t>Hospitalization x3 weeks ago: labs indicated dehydration </a:t>
            </a:r>
            <a:endParaRPr lang="en-US" dirty="0"/>
          </a:p>
          <a:p>
            <a:r>
              <a:rPr lang="en-US" sz="2000" dirty="0">
                <a:solidFill>
                  <a:schemeClr val="bg1"/>
                </a:solidFill>
              </a:rPr>
              <a:t>Pt notes h/o hallucination over the past 3 weeks with vivid conversation with a friend named 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Pt states  hallucinations are becoming scary at times in which he felt like driving like he was in NASCAR to visit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Discussed case with PCP/ER</a:t>
            </a:r>
          </a:p>
          <a:p>
            <a:pPr lvl="1">
              <a:buNone/>
            </a:pPr>
            <a:r>
              <a:rPr lang="en-US" sz="1600" dirty="0">
                <a:solidFill>
                  <a:schemeClr val="bg1"/>
                </a:solidFill>
              </a:rPr>
              <a:t>	Pt left visit against medical advice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Ted from Kentucky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bmarleyfoot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4260850" cy="60071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457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Pt will often give key phrases: </a:t>
            </a:r>
          </a:p>
          <a:p>
            <a:pPr>
              <a:buNone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sz="3200" i="1" dirty="0">
                <a:solidFill>
                  <a:schemeClr val="bg1"/>
                </a:solidFill>
              </a:rPr>
              <a:t>my foot hurts when I walk I have pain that radiates into calf   </a:t>
            </a:r>
          </a:p>
          <a:p>
            <a:pPr>
              <a:buNone/>
            </a:pPr>
            <a:r>
              <a:rPr lang="en-US" sz="3200" i="1" dirty="0">
                <a:solidFill>
                  <a:schemeClr val="bg1"/>
                </a:solidFill>
              </a:rPr>
              <a:t>	my foot cramps or becomes numb</a:t>
            </a:r>
          </a:p>
          <a:p>
            <a:pPr>
              <a:buNone/>
            </a:pP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>
                <a:solidFill>
                  <a:srgbClr val="FFFF00"/>
                </a:solidFill>
              </a:rPr>
              <a:t>I wake up in the middle of the night with </a:t>
            </a:r>
          </a:p>
          <a:p>
            <a:pPr>
              <a:buNone/>
            </a:pPr>
            <a:r>
              <a:rPr lang="en-US" sz="3200" i="1" dirty="0">
                <a:solidFill>
                  <a:srgbClr val="FFFF00"/>
                </a:solidFill>
              </a:rPr>
              <a:t>	pain but it feels better after I hang my foot down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/>
            </a:br>
            <a:br>
              <a:rPr/>
            </a:br>
            <a:r>
              <a:rPr lang="en-US" dirty="0"/>
              <a:t>The Conversation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cramps that effected girls and boys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Leg Cramps</a:t>
            </a:r>
          </a:p>
        </p:txBody>
      </p:sp>
      <p:pic>
        <p:nvPicPr>
          <p:cNvPr id="5" name="Picture 4" descr="man-expressing-pain-looking-up-105423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209801"/>
            <a:ext cx="5029200" cy="37348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077200" cy="4328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 Vascular diseases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coronary artery disease, </a:t>
            </a:r>
          </a:p>
          <a:p>
            <a:r>
              <a:rPr lang="en-US" dirty="0">
                <a:solidFill>
                  <a:schemeClr val="bg1"/>
                </a:solidFill>
              </a:rPr>
              <a:t>peripheral vascular disease</a:t>
            </a:r>
          </a:p>
          <a:p>
            <a:r>
              <a:rPr lang="en-US" dirty="0">
                <a:solidFill>
                  <a:schemeClr val="bg1"/>
                </a:solidFill>
              </a:rPr>
              <a:t>vascular occlusive disease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Kidney diseases: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renal dialysis, </a:t>
            </a:r>
            <a:r>
              <a:rPr lang="en-US" dirty="0" err="1">
                <a:solidFill>
                  <a:schemeClr val="bg1"/>
                </a:solidFill>
              </a:rPr>
              <a:t>hypokalemia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Neurological diseases: 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neuropathies, motor neuron disease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Leg Cramps: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The cramps that affect boys and girls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e ab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24000"/>
            <a:ext cx="7696200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Brachial Index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 flow pi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57200"/>
            <a:ext cx="7031624" cy="56388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</TotalTime>
  <Words>1100</Words>
  <Application>Microsoft Office PowerPoint</Application>
  <PresentationFormat>On-screen Show (4:3)</PresentationFormat>
  <Paragraphs>155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Constantia</vt:lpstr>
      <vt:lpstr>Wingdings 2</vt:lpstr>
      <vt:lpstr>Paper</vt:lpstr>
      <vt:lpstr>The feet the ankle and the lower extremity To Flow or Not to Flow??</vt:lpstr>
      <vt:lpstr>Objectives:</vt:lpstr>
      <vt:lpstr>Diabetic Stats:</vt:lpstr>
      <vt:lpstr>Lower-limb amputations  </vt:lpstr>
      <vt:lpstr>    The Conversation </vt:lpstr>
      <vt:lpstr>Leg Cramps</vt:lpstr>
      <vt:lpstr>Leg Cramps:  The cramps that affect boys and girls</vt:lpstr>
      <vt:lpstr>Ankle Brachial Index</vt:lpstr>
      <vt:lpstr>PowerPoint Presentation</vt:lpstr>
      <vt:lpstr>PowerPoint Presentation</vt:lpstr>
      <vt:lpstr>Mr. I can’t miss work</vt:lpstr>
      <vt:lpstr>Week 3</vt:lpstr>
      <vt:lpstr>Bedside Pictures</vt:lpstr>
      <vt:lpstr>CTA Report</vt:lpstr>
      <vt:lpstr>The Newbie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Brothers</vt:lpstr>
      <vt:lpstr>PowerPoint Presentation</vt:lpstr>
      <vt:lpstr>PowerPoint Presentation</vt:lpstr>
      <vt:lpstr>PowerPoint Presentation</vt:lpstr>
      <vt:lpstr>Brother 2 </vt:lpstr>
      <vt:lpstr>The Tricky Part</vt:lpstr>
      <vt:lpstr>Aortoiliac Disease (AOD)</vt:lpstr>
      <vt:lpstr>Leriche Syndrome (LS)</vt:lpstr>
      <vt:lpstr>PowerPoint Presentation</vt:lpstr>
      <vt:lpstr>AOD</vt:lpstr>
      <vt:lpstr>PowerPoint Presentation</vt:lpstr>
      <vt:lpstr>Extras</vt:lpstr>
      <vt:lpstr>Open Wounds</vt:lpstr>
      <vt:lpstr>CW </vt:lpstr>
      <vt:lpstr>PowerPoint Presentation</vt:lpstr>
      <vt:lpstr>PowerPoint Presentation</vt:lpstr>
      <vt:lpstr>PowerPoint Presentation</vt:lpstr>
      <vt:lpstr>PowerPoint Presentation</vt:lpstr>
      <vt:lpstr>CW 3 months post op</vt:lpstr>
      <vt:lpstr>The Covid Patient  The aftermath</vt:lpstr>
      <vt:lpstr>PowerPoint Presentation</vt:lpstr>
      <vt:lpstr>Ted from Kentucky 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Podiatry vs. Vascular  the merge of two great  Giants</dc:title>
  <dc:creator>Hewlett-Packard Company</dc:creator>
  <cp:lastModifiedBy>Jessica Breazeale</cp:lastModifiedBy>
  <cp:revision>77</cp:revision>
  <dcterms:created xsi:type="dcterms:W3CDTF">2022-03-22T00:41:41Z</dcterms:created>
  <dcterms:modified xsi:type="dcterms:W3CDTF">2024-05-23T18:46:09Z</dcterms:modified>
</cp:coreProperties>
</file>