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6" r:id="rId6"/>
    <p:sldId id="320" r:id="rId7"/>
    <p:sldId id="321" r:id="rId8"/>
    <p:sldId id="322" r:id="rId9"/>
    <p:sldId id="323" r:id="rId10"/>
    <p:sldId id="324" r:id="rId11"/>
    <p:sldId id="326" r:id="rId12"/>
    <p:sldId id="325" r:id="rId13"/>
    <p:sldId id="327" r:id="rId14"/>
    <p:sldId id="328" r:id="rId15"/>
    <p:sldId id="332" r:id="rId16"/>
    <p:sldId id="329" r:id="rId17"/>
    <p:sldId id="330" r:id="rId18"/>
    <p:sldId id="331" r:id="rId19"/>
    <p:sldId id="312" r:id="rId20"/>
    <p:sldId id="334" r:id="rId21"/>
    <p:sldId id="313" r:id="rId22"/>
    <p:sldId id="314" r:id="rId23"/>
    <p:sldId id="319" r:id="rId24"/>
    <p:sldId id="316" r:id="rId25"/>
    <p:sldId id="335" r:id="rId26"/>
    <p:sldId id="31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51" d="100"/>
          <a:sy n="51" d="100"/>
        </p:scale>
        <p:origin x="72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C1BD-81F1-144B-9A42-E2F00E58D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E3B9D-7CFD-854B-8C97-BF3AF48C0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A383-97F9-7142-8CD4-3F9136B49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6197-0EF5-2B4C-9A26-A2EE9C6F596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983EB-2FFD-3942-AC7A-3B8388B4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50D53-6C90-644F-AC0E-C0D2ACBF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C0A7-11A5-5A4F-AC38-963B1603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55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D74D3-4B46-BC40-9176-CA825BE7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8664-0F86-AB4A-9182-828D92C38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91ED1-5D11-5244-83D3-CF629254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6197-0EF5-2B4C-9A26-A2EE9C6F596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B554A-C83E-5B4F-A29B-88EC9D0A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FE357-5660-A94E-9BD0-C30098D5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C0A7-11A5-5A4F-AC38-963B1603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37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0BFFA-EE70-6A4E-A8D4-FA3413C7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929F8-2D8E-D944-9C80-3D8ABA7F55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910C1-8276-C74B-9A8D-BE2ED69E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6197-0EF5-2B4C-9A26-A2EE9C6F596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B2234-AA27-204E-BBE6-60D718D8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5808C-BBD8-4E48-996F-A38DB2B0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C0A7-11A5-5A4F-AC38-963B1603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2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EE3C1-9FAB-6346-B615-F96979B4F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E1BCC-CA44-6D4A-AF1F-E936E8A9C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BB33B3-77B3-4D4B-8976-75807EF8F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13E6C-62CD-C647-A811-07C1D75B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6197-0EF5-2B4C-9A26-A2EE9C6F596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D47CC-2DD9-2343-825D-F441C834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7911B-FFF1-FE4D-954A-78A775191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C0A7-11A5-5A4F-AC38-963B1603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69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C066-A754-434A-BB2F-E0F39F768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8B0EF-A445-A141-BB4C-25F2E4F94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A6B40-D33D-4D42-A6A3-F0D398EEB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74938-DADA-9E47-A4C3-AEAC0026B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005A65-FE86-2643-8BA0-A09D4348EE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9B19DA-B6EF-0E43-8E14-B8AD9F37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6197-0EF5-2B4C-9A26-A2EE9C6F596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968E15-355E-AD40-858C-BDDCB638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B682DF-C175-4643-9866-E2A30576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C0A7-11A5-5A4F-AC38-963B1603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4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7E86-D27D-D145-B6E2-8E5365DB4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9FC3B-254A-2048-85DE-7FF13FE9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6197-0EF5-2B4C-9A26-A2EE9C6F596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C33176-8C34-1F48-8A0D-F766FF64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4783E-4E38-5E45-8A27-CEA41BCC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C0A7-11A5-5A4F-AC38-963B1603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22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07589-98A2-094F-8F13-6CE528C7B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6197-0EF5-2B4C-9A26-A2EE9C6F596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AA9CA-A958-D145-8134-426E4D454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1E080-DA9E-3147-B7BE-99832123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C0A7-11A5-5A4F-AC38-963B1603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75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F943E-B00C-BA46-B880-36637DD05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7CD02-5435-D74B-A09D-1B89A4B94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DCF41-C340-D748-8AE0-3CC6511C0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8F230-B962-9D44-868B-35EBD01AF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6197-0EF5-2B4C-9A26-A2EE9C6F596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B9939-5AE2-A249-A0F2-19F2CD55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A8AD53-C2C0-BE49-ABCC-21DEC882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C0A7-11A5-5A4F-AC38-963B1603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1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A5084-99C9-0A4C-8CF1-21D289EC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8A459B-A199-DB44-9C5E-BE075A811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E8A714-4900-C24E-AD2C-D61562B36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6C5408-FFB4-284B-8B12-D680998F5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6197-0EF5-2B4C-9A26-A2EE9C6F596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D52D0-5077-A349-9B68-382220FB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337DF-1276-7B46-A66B-A31C6F90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C0A7-11A5-5A4F-AC38-963B1603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91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88FC-3748-DE49-8AF0-2C5386FB7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A80E3-EC4B-CF43-9ADA-1F090FDA9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697B7-2D54-8847-AFAA-B84D1ACD2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6197-0EF5-2B4C-9A26-A2EE9C6F596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426A5-AF3E-1944-A9CF-9A65817E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CB0F6-CB5D-B348-A6A8-B17C6237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C0A7-11A5-5A4F-AC38-963B1603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18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405FE-59AC-A346-802F-0CA436B301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5F866-755F-0543-9FB9-3831E0FCB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B409C-8F64-EE44-B372-84C01580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6197-0EF5-2B4C-9A26-A2EE9C6F596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84452-75EC-2049-875B-3B1682F1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1EBA8-088B-AB48-8228-E3307A96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C0A7-11A5-5A4F-AC38-963B1603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6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11BF6F-4B49-0F45-ACD3-2D7C3949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7A340-1DFA-9142-9A31-82EB77C50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540DC-3CE9-0645-ABDE-CF81682C4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6197-0EF5-2B4C-9A26-A2EE9C6F5964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DE791-2D26-F34D-8D4B-DB046DD77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14B48-CCE0-E541-914C-0BBAE23262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8C0A7-11A5-5A4F-AC38-963B1603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0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hyperlink" Target="http://main.acsevents.org/goto/ThomasDobb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outdoor, sky, building, city&#10;&#10;Description automatically generated">
            <a:extLst>
              <a:ext uri="{FF2B5EF4-FFF2-40B4-BE49-F238E27FC236}">
                <a16:creationId xmlns:a16="http://schemas.microsoft.com/office/drawing/2014/main" id="{50C69784-62A8-D4F8-7C03-EC4132209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41" b="99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Calibri Light"/>
              </a:rPr>
              <a:t>Mississippi Health Ambassadors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1120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cs typeface="Calibri"/>
              </a:rPr>
              <a:t>Thomas Dobbs, MD, MPH</a:t>
            </a:r>
            <a:endParaRPr lang="en-US" dirty="0"/>
          </a:p>
          <a:p>
            <a:r>
              <a:rPr lang="en-US" sz="2000" dirty="0">
                <a:cs typeface="Calibri"/>
              </a:rPr>
              <a:t>October 20, 2022</a:t>
            </a:r>
            <a:endParaRPr lang="en-US" dirty="0"/>
          </a:p>
          <a:p>
            <a:endParaRPr lang="en-US" sz="2000" dirty="0"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F1A88-7842-36DE-A162-0B40DBEF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 to get your flu shot</a:t>
            </a:r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0B4A0F8-DDE5-8023-D41F-DD5AA69B8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054590"/>
            <a:ext cx="6780700" cy="474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33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6201C6-AFA5-19FA-1C1B-C7BCB7447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7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6A395-3D22-E935-779B-1194B630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Breast Cancer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1055D-E3DD-0370-DCFA-1C12D7EEF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cs typeface="Calibri"/>
              </a:rPr>
              <a:t>About 1 in 8 U.S. women (about 13%) will develop invasive breast cancer over the course of her lifetime. </a:t>
            </a:r>
            <a:endParaRPr lang="en-US" sz="2000">
              <a:cs typeface="Calibri"/>
            </a:endParaRPr>
          </a:p>
          <a:p>
            <a:r>
              <a:rPr lang="en-US" sz="2000" dirty="0">
                <a:cs typeface="Calibri"/>
              </a:rPr>
              <a:t>In 2022, an estimated 287,850 new cases of invasive breast cancer are expected to be diagnosed in women in the U.S., along with 51,400 new cases of non-invasive (in situ) breast cancer. </a:t>
            </a:r>
          </a:p>
          <a:p>
            <a:r>
              <a:rPr lang="en-US" sz="2000" dirty="0">
                <a:cs typeface="Calibri"/>
              </a:rPr>
              <a:t>About 2,710 new cases of invasive breast cancer are expected to be diagnosed in men in 2022. A man’s lifetime risk of breast cancer is about 1 in 833.</a:t>
            </a:r>
          </a:p>
          <a:p>
            <a:r>
              <a:rPr lang="en-US" sz="2000" dirty="0">
                <a:cs typeface="Calibri"/>
              </a:rPr>
              <a:t>Breast cancer is the most commonly diagnosed cancer among American women. In 2022, it's estimated that about 30% of newly diagnosed cancers in women will be breast cancers.</a:t>
            </a:r>
            <a:br>
              <a:rPr lang="en-US" sz="2000" dirty="0">
                <a:cs typeface="Calibri"/>
              </a:rPr>
            </a:br>
            <a:br>
              <a:rPr lang="en-US" sz="2000" dirty="0">
                <a:cs typeface="Calibri"/>
              </a:rPr>
            </a:br>
            <a:br>
              <a:rPr lang="en-US" sz="2000" dirty="0">
                <a:cs typeface="Calibri"/>
              </a:rPr>
            </a:br>
            <a:br>
              <a:rPr lang="en-US" sz="2000" dirty="0">
                <a:cs typeface="Calibri"/>
              </a:rPr>
            </a:br>
            <a:r>
              <a:rPr lang="en-US" sz="2000" dirty="0">
                <a:cs typeface="Calibri"/>
              </a:rPr>
              <a:t>*This information is provided by Breastcancer.org.</a:t>
            </a:r>
            <a:br>
              <a:rPr lang="en-US" sz="2000" dirty="0">
                <a:cs typeface="Calibri"/>
              </a:rPr>
            </a:br>
            <a:r>
              <a:rPr lang="en-US" sz="2000" dirty="0">
                <a:cs typeface="Calibri"/>
              </a:rPr>
              <a:t> Donate to support free resources and programming for people affected by breast cancer.</a:t>
            </a:r>
          </a:p>
        </p:txBody>
      </p:sp>
    </p:spTree>
    <p:extLst>
      <p:ext uri="{BB962C8B-B14F-4D97-AF65-F5344CB8AC3E}">
        <p14:creationId xmlns:p14="http://schemas.microsoft.com/office/powerpoint/2010/main" val="51330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C50C3A7-9817-AE56-3A81-63E9ADA6D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405" y="643467"/>
            <a:ext cx="952319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72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ADBCDE4-7EFB-1BA8-13D6-5CBCA9B54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4431" y="643467"/>
            <a:ext cx="936313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41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DD3123-1148-3FD8-E87C-4B5AC51C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Breast Cancer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6599" y="1065780"/>
            <a:ext cx="6560767" cy="4584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9709" y="4846320"/>
            <a:ext cx="2654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U.S. – mortality rate</a:t>
            </a:r>
          </a:p>
          <a:p>
            <a:r>
              <a:rPr lang="en-US" dirty="0"/>
              <a:t>Among African Americans</a:t>
            </a:r>
          </a:p>
          <a:p>
            <a:r>
              <a:rPr lang="en-US" dirty="0"/>
              <a:t>40% higher</a:t>
            </a:r>
          </a:p>
        </p:txBody>
      </p:sp>
    </p:spTree>
    <p:extLst>
      <p:ext uri="{BB962C8B-B14F-4D97-AF65-F5344CB8AC3E}">
        <p14:creationId xmlns:p14="http://schemas.microsoft.com/office/powerpoint/2010/main" val="265750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898E9F07-75A4-61EA-0F85-6E2EEE1E7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444" y="643466"/>
            <a:ext cx="928511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5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driving this disparity?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3742"/>
          </a:xfrm>
        </p:spPr>
        <p:txBody>
          <a:bodyPr/>
          <a:lstStyle/>
          <a:p>
            <a:r>
              <a:rPr lang="en-US" dirty="0"/>
              <a:t>Lack of Health Insurance (Breast Cancer Screening)</a:t>
            </a:r>
          </a:p>
          <a:p>
            <a:pPr lvl="1"/>
            <a:r>
              <a:rPr lang="en-US" dirty="0"/>
              <a:t>39% uninsured</a:t>
            </a:r>
          </a:p>
          <a:p>
            <a:pPr lvl="1"/>
            <a:r>
              <a:rPr lang="en-US" dirty="0"/>
              <a:t>75% insured</a:t>
            </a:r>
          </a:p>
          <a:p>
            <a:r>
              <a:rPr lang="en-US" dirty="0"/>
              <a:t>Access and utilization of medical services and advances</a:t>
            </a:r>
          </a:p>
          <a:p>
            <a:r>
              <a:rPr lang="en-US" dirty="0"/>
              <a:t>Higher rate of “triple negative” breast cancer in African Americans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9985" y="6311900"/>
            <a:ext cx="397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*mammogram within 2 years, 2018 data</a:t>
            </a:r>
          </a:p>
        </p:txBody>
      </p:sp>
    </p:spTree>
    <p:extLst>
      <p:ext uri="{BB962C8B-B14F-4D97-AF65-F5344CB8AC3E}">
        <p14:creationId xmlns:p14="http://schemas.microsoft.com/office/powerpoint/2010/main" val="2091530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Low income or worry about cost</a:t>
            </a:r>
          </a:p>
          <a:p>
            <a:r>
              <a:rPr lang="en-US" dirty="0"/>
              <a:t>Lack of access to care (such as lack of transportation to a mammography center)</a:t>
            </a:r>
          </a:p>
          <a:p>
            <a:r>
              <a:rPr lang="en-US" dirty="0"/>
              <a:t>Lack of a usual health care provider</a:t>
            </a:r>
          </a:p>
          <a:p>
            <a:r>
              <a:rPr lang="en-US" dirty="0"/>
              <a:t>Lack of a recommendation from a health care provider to get mammography screening</a:t>
            </a:r>
          </a:p>
          <a:p>
            <a:r>
              <a:rPr lang="en-US" dirty="0"/>
              <a:t>Lower education level</a:t>
            </a:r>
          </a:p>
          <a:p>
            <a:r>
              <a:rPr lang="en-US" dirty="0"/>
              <a:t>Lack of knowledge of breast cancer risks and screening methods</a:t>
            </a:r>
          </a:p>
          <a:p>
            <a:r>
              <a:rPr lang="en-US" dirty="0"/>
              <a:t>Lack of child or elder care</a:t>
            </a:r>
          </a:p>
          <a:p>
            <a:r>
              <a:rPr lang="en-US" dirty="0"/>
              <a:t>Lack of sick leave or unable to miss work</a:t>
            </a:r>
          </a:p>
          <a:p>
            <a:r>
              <a:rPr lang="en-US" u="sng" dirty="0"/>
              <a:t>Fear of bad news or pain from the mammogram</a:t>
            </a:r>
          </a:p>
          <a:p>
            <a:r>
              <a:rPr lang="en-US" dirty="0"/>
              <a:t>More recent migration to the U.S. (born outside the U.S. and living in the U.S. for less than 10 years)</a:t>
            </a:r>
          </a:p>
          <a:p>
            <a:r>
              <a:rPr lang="en-US" dirty="0"/>
              <a:t>Cultural and language differences</a:t>
            </a:r>
          </a:p>
        </p:txBody>
      </p:sp>
    </p:spTree>
    <p:extLst>
      <p:ext uri="{BB962C8B-B14F-4D97-AF65-F5344CB8AC3E}">
        <p14:creationId xmlns:p14="http://schemas.microsoft.com/office/powerpoint/2010/main" val="234652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392" y="2069234"/>
            <a:ext cx="2860964" cy="2120381"/>
          </a:xfrm>
        </p:spPr>
        <p:txBody>
          <a:bodyPr>
            <a:normAutofit fontScale="90000"/>
          </a:bodyPr>
          <a:lstStyle/>
          <a:p>
            <a:r>
              <a:rPr lang="en-US" dirty="0"/>
              <a:t>Fighting </a:t>
            </a:r>
            <a:br>
              <a:rPr lang="en-US" dirty="0"/>
            </a:br>
            <a:r>
              <a:rPr lang="en-US" dirty="0"/>
              <a:t>Disparities / Saving Lives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3891" y="728344"/>
            <a:ext cx="4247228" cy="53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84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C911-5FAA-31D0-571E-1096AEB26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/>
              <a:t>COVID Update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3E3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78898E2C-E0CE-11C2-F3FE-61E3C4878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48" y="2951978"/>
            <a:ext cx="4974336" cy="2872678"/>
          </a:xfrm>
          <a:prstGeom prst="rect">
            <a:avLst/>
          </a:prstGeom>
        </p:spPr>
      </p:pic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50DE161E-1CDB-1E75-2C89-729F05E7E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8516" y="3383347"/>
            <a:ext cx="4974336" cy="20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24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324CFE-EAC7-D287-0DB7-94BE0DF8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MS Breast and Cervical Cancer Program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9913" y="748360"/>
            <a:ext cx="7037387" cy="5353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89" y="4751928"/>
            <a:ext cx="128587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61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F6FD7-527C-CE2D-4A49-F36EC1E5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59" y="1371599"/>
            <a:ext cx="3382449" cy="2453205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cs typeface="Calibri Light"/>
              </a:rPr>
              <a:t>Key Messages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340208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24E5A-7C1F-E5D6-2321-0BB2195C0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100" y="1371600"/>
            <a:ext cx="5701842" cy="4114800"/>
          </a:xfrm>
        </p:spPr>
        <p:txBody>
          <a:bodyPr anchor="ctr">
            <a:normAutofit/>
          </a:bodyPr>
          <a:lstStyle/>
          <a:p>
            <a:r>
              <a:rPr lang="en-US" sz="2200" dirty="0">
                <a:cs typeface="Calibri"/>
              </a:rPr>
              <a:t>Breast Cancer can be &gt;90% curable when detected early</a:t>
            </a:r>
          </a:p>
          <a:p>
            <a:r>
              <a:rPr lang="en-US" sz="2200" dirty="0">
                <a:cs typeface="Calibri"/>
              </a:rPr>
              <a:t>Women should receive screening mammography at 45-50 years of age</a:t>
            </a:r>
          </a:p>
          <a:p>
            <a:r>
              <a:rPr lang="en-US" sz="2200" dirty="0">
                <a:cs typeface="Calibri"/>
              </a:rPr>
              <a:t>Family history may indicate need to start earlier</a:t>
            </a:r>
          </a:p>
          <a:p>
            <a:r>
              <a:rPr lang="en-US" sz="2200" dirty="0">
                <a:cs typeface="Calibri"/>
              </a:rPr>
              <a:t>Cost is not a barrier – remember the BCCP program</a:t>
            </a:r>
          </a:p>
        </p:txBody>
      </p:sp>
    </p:spTree>
    <p:extLst>
      <p:ext uri="{BB962C8B-B14F-4D97-AF65-F5344CB8AC3E}">
        <p14:creationId xmlns:p14="http://schemas.microsoft.com/office/powerpoint/2010/main" val="3234650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05" y="183408"/>
            <a:ext cx="5787044" cy="1325563"/>
          </a:xfrm>
        </p:spPr>
        <p:txBody>
          <a:bodyPr/>
          <a:lstStyle/>
          <a:p>
            <a:r>
              <a:rPr lang="en-US" dirty="0"/>
              <a:t>Real Men Wear Pink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2669"/>
            <a:ext cx="4523509" cy="4564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Raising $ for research, prevention and helping patients with breast cancer</a:t>
            </a:r>
          </a:p>
          <a:p>
            <a:r>
              <a:rPr lang="en-US" dirty="0"/>
              <a:t>Please give a little ($5-10) to raise awareness</a:t>
            </a:r>
          </a:p>
          <a:p>
            <a:r>
              <a:rPr lang="en-US" dirty="0"/>
              <a:t>Please search Real Men Wear Pink Central MS</a:t>
            </a:r>
          </a:p>
          <a:p>
            <a:r>
              <a:rPr lang="en-US" dirty="0">
                <a:hlinkClick r:id="rId2"/>
              </a:rPr>
              <a:t>http://main.acsevents.org/goto/ThomasDobbs</a:t>
            </a:r>
            <a:r>
              <a:rPr lang="en-US" dirty="0"/>
              <a:t> </a:t>
            </a:r>
          </a:p>
        </p:txBody>
      </p:sp>
      <p:pic>
        <p:nvPicPr>
          <p:cNvPr id="3074" name="Picture 2" descr="Untitled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23" y="3479989"/>
            <a:ext cx="1797983" cy="26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Untitled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23" y="1277606"/>
            <a:ext cx="57054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Real Men Wear Pink | Men Fighting Against Breast Cancer | Real Men Wear Pin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75869"/>
            <a:ext cx="426720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6767" y="3543164"/>
            <a:ext cx="3273531" cy="26351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6A9125-3338-4ECB-ADB9-254A97B6CC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791" y="1153424"/>
            <a:ext cx="4767485" cy="502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6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C3145417-1E15-E643-A4C1-4D691A508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7124" y="643466"/>
            <a:ext cx="963775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14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561B377F-AD99-CF31-65C2-05CC080875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8169" y="643467"/>
            <a:ext cx="72156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5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07A519B5-DB12-AA72-8B6E-96C9EF137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8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FAB376DD-ED34-1749-C9EF-171C77DC1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132" y="643467"/>
            <a:ext cx="721173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7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31B16-75ED-E598-23B1-BCD791554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0" y="1369938"/>
            <a:ext cx="3210854" cy="41148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cs typeface="Calibri Light"/>
              </a:rPr>
              <a:t>COVID-19 Vaccines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92F8DF-EE34-4FC5-9FFE-76EB2E3B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3168614" y="3429000"/>
            <a:ext cx="3200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F80B0-A410-8EEB-BB78-56C98B6785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0505" y="1371600"/>
            <a:ext cx="5872185" cy="4114800"/>
          </a:xfrm>
        </p:spPr>
        <p:txBody>
          <a:bodyPr anchor="ctr">
            <a:normAutofit/>
          </a:bodyPr>
          <a:lstStyle/>
          <a:p>
            <a:r>
              <a:rPr lang="en-US" sz="2200" dirty="0">
                <a:cs typeface="Calibri"/>
              </a:rPr>
              <a:t>What: New Bivalent COVID Vaccine Booster (includes Omicron coverage)</a:t>
            </a:r>
          </a:p>
          <a:p>
            <a:r>
              <a:rPr lang="en-US" sz="2200" dirty="0">
                <a:cs typeface="Calibri"/>
              </a:rPr>
              <a:t>Who: Especially those who are older or with serious medical issues. Kids 5 and older can get the Pfizer version.</a:t>
            </a:r>
          </a:p>
          <a:p>
            <a:r>
              <a:rPr lang="en-US" sz="2200" dirty="0">
                <a:cs typeface="Calibri"/>
              </a:rPr>
              <a:t>When: 4-6 months after last COVID vaccine or infection</a:t>
            </a:r>
          </a:p>
          <a:p>
            <a:r>
              <a:rPr lang="en-US" sz="2200" dirty="0">
                <a:cs typeface="Calibri"/>
              </a:rPr>
              <a:t>Where: Pharmacies, Clinics, Health Depts (vaccines.gov)</a:t>
            </a:r>
          </a:p>
          <a:p>
            <a:r>
              <a:rPr lang="en-US" sz="2200" dirty="0">
                <a:cs typeface="Calibri"/>
              </a:rPr>
              <a:t>Can I take the flu shot at the same time? Yes</a:t>
            </a:r>
          </a:p>
          <a:p>
            <a:endParaRPr lang="en-US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045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DDA92-484C-BEBD-3D97-38E9EEF6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Key Messages: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8C637-E586-3A8D-10C7-C1B612A2B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COVID is </a:t>
            </a:r>
            <a:r>
              <a:rPr lang="en-US">
                <a:cs typeface="Calibri"/>
              </a:rPr>
              <a:t>still here </a:t>
            </a:r>
            <a:r>
              <a:rPr lang="en-US" dirty="0">
                <a:cs typeface="Calibri"/>
              </a:rPr>
              <a:t>and especially worrisome for older Mississippians</a:t>
            </a:r>
          </a:p>
          <a:p>
            <a:r>
              <a:rPr lang="en-US" dirty="0">
                <a:cs typeface="Calibri"/>
              </a:rPr>
              <a:t>New COVID-19 Booster doses are here – that cover Omicron variants</a:t>
            </a:r>
          </a:p>
          <a:p>
            <a:r>
              <a:rPr lang="en-US" dirty="0">
                <a:cs typeface="Calibri"/>
              </a:rPr>
              <a:t>If you get COVID and are high risk – talk with your doctor about treatment</a:t>
            </a:r>
          </a:p>
          <a:p>
            <a:r>
              <a:rPr lang="en-US" dirty="0">
                <a:cs typeface="Calibri"/>
              </a:rPr>
              <a:t>Influenza is on the way!</a:t>
            </a:r>
          </a:p>
        </p:txBody>
      </p:sp>
    </p:spTree>
    <p:extLst>
      <p:ext uri="{BB962C8B-B14F-4D97-AF65-F5344CB8AC3E}">
        <p14:creationId xmlns:p14="http://schemas.microsoft.com/office/powerpoint/2010/main" val="40502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E51482-E593-C608-72B6-CE3D0D6F5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Influenza</a:t>
            </a: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38C59C87-6806-129D-DF0E-AB4445E00D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032" y="1675227"/>
            <a:ext cx="8025935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18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C4F1275DE54F459354E23C1062197F" ma:contentTypeVersion="11" ma:contentTypeDescription="Create a new document." ma:contentTypeScope="" ma:versionID="63f20fd3768133f7504d0d91bfc565fe">
  <xsd:schema xmlns:xsd="http://www.w3.org/2001/XMLSchema" xmlns:xs="http://www.w3.org/2001/XMLSchema" xmlns:p="http://schemas.microsoft.com/office/2006/metadata/properties" xmlns:ns3="8f04b7ec-354b-4cc8-a49d-fe4410fe4e61" xmlns:ns4="f80c9b86-5f2e-4d6b-80f9-7f1cae6e82d5" targetNamespace="http://schemas.microsoft.com/office/2006/metadata/properties" ma:root="true" ma:fieldsID="4b37e985120f0765e5eee37157c3e60f" ns3:_="" ns4:_="">
    <xsd:import namespace="8f04b7ec-354b-4cc8-a49d-fe4410fe4e61"/>
    <xsd:import namespace="f80c9b86-5f2e-4d6b-80f9-7f1cae6e82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04b7ec-354b-4cc8-a49d-fe4410fe4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c9b86-5f2e-4d6b-80f9-7f1cae6e82d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C33766-8553-4FA6-9147-5A02D4818BA2}">
  <ds:schemaRefs>
    <ds:schemaRef ds:uri="http://schemas.microsoft.com/office/infopath/2007/PartnerControls"/>
    <ds:schemaRef ds:uri="http://purl.org/dc/terms/"/>
    <ds:schemaRef ds:uri="f80c9b86-5f2e-4d6b-80f9-7f1cae6e82d5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8f04b7ec-354b-4cc8-a49d-fe4410fe4e6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E017F0F-474D-43EA-843A-0F5AD15B2A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7C2E50-59C4-451B-9809-8E51EDA0C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04b7ec-354b-4cc8-a49d-fe4410fe4e61"/>
    <ds:schemaRef ds:uri="f80c9b86-5f2e-4d6b-80f9-7f1cae6e82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5848</TotalTime>
  <Words>580</Words>
  <Application>Microsoft Office PowerPoint</Application>
  <PresentationFormat>Widescreen</PresentationFormat>
  <Paragraphs>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1_Office Theme</vt:lpstr>
      <vt:lpstr>Mississippi Health Ambassadors</vt:lpstr>
      <vt:lpstr>COVID Update</vt:lpstr>
      <vt:lpstr>PowerPoint Presentation</vt:lpstr>
      <vt:lpstr>PowerPoint Presentation</vt:lpstr>
      <vt:lpstr>PowerPoint Presentation</vt:lpstr>
      <vt:lpstr>PowerPoint Presentation</vt:lpstr>
      <vt:lpstr>COVID-19 Vaccines</vt:lpstr>
      <vt:lpstr>Key Messages:</vt:lpstr>
      <vt:lpstr>Influenza</vt:lpstr>
      <vt:lpstr>Time to get your flu shot</vt:lpstr>
      <vt:lpstr>PowerPoint Presentation</vt:lpstr>
      <vt:lpstr>Breast Cancer</vt:lpstr>
      <vt:lpstr>PowerPoint Presentation</vt:lpstr>
      <vt:lpstr>PowerPoint Presentation</vt:lpstr>
      <vt:lpstr>Breast Cancer</vt:lpstr>
      <vt:lpstr>PowerPoint Presentation</vt:lpstr>
      <vt:lpstr>What is driving this disparity?</vt:lpstr>
      <vt:lpstr>Barriers to Screening</vt:lpstr>
      <vt:lpstr>Fighting  Disparities / Saving Lives</vt:lpstr>
      <vt:lpstr>MS Breast and Cervical Cancer Program</vt:lpstr>
      <vt:lpstr>Key Messages</vt:lpstr>
      <vt:lpstr>Real Men Wear Pink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Dobbs</dc:creator>
  <cp:lastModifiedBy>Jessica Breazeale</cp:lastModifiedBy>
  <cp:revision>371</cp:revision>
  <dcterms:created xsi:type="dcterms:W3CDTF">2022-08-05T18:18:48Z</dcterms:created>
  <dcterms:modified xsi:type="dcterms:W3CDTF">2022-10-19T22:19:53Z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0x010100B2C4F1275DE54F459354E23C1062197F</vt:lpwstr>
  </property>
</Properties>
</file>